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Covered By Your Grac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overedByYourGrac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2ff5ef0b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2ff5ef0b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2ff5ef0b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2ff5ef0b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2f745825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2f745825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2ff5ef0b7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2ff5ef0b7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2ff5ef0b7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2ff5ef0b7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2ff5ef0b7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2ff5ef0b7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2ff5ef0b7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2ff5ef0b7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2ff5ef0b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2ff5ef0b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2ff5ef0b7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2ff5ef0b7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2ff5ef0b7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2ff5ef0b7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2f745825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2f745825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2ff5ef0b7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2ff5ef0b7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2ff5ef0b7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2ff5ef0b7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2ff5ef0b7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2ff5ef0b7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2ff5ef0b7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2ff5ef0b7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2f74582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2f74582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2f745825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2f745825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2f745825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2f745825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2f745825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2f745825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2f745825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2f745825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2f745825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2f745825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www.metoffice.gov.uk/pub/data/weather/uk/climate/stationdata/heathrowdata.txt" TargetMode="External"/><Relationship Id="rId4" Type="http://schemas.openxmlformats.org/officeDocument/2006/relationships/hyperlink" Target="https://www.metoffice.gov.uk/research/climate/maps-and-data/historic-station-data" TargetMode="External"/><Relationship Id="rId5" Type="http://schemas.openxmlformats.org/officeDocument/2006/relationships/hyperlink" Target="https://www.weather.gov/wrh/Climate?wfo=okx"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tour-pedia.org/about/datasets.html" TargetMode="External"/><Relationship Id="rId4" Type="http://schemas.openxmlformats.org/officeDocument/2006/relationships/hyperlink" Target="https://catalog.data.gov/dataset/new-york-city-museums" TargetMode="External"/><Relationship Id="rId5" Type="http://schemas.openxmlformats.org/officeDocument/2006/relationships/hyperlink" Target="https://catalog.data.gov/dataset/new-york-city-art-galleries" TargetMode="External"/><Relationship Id="rId6" Type="http://schemas.openxmlformats.org/officeDocument/2006/relationships/hyperlink" Target="https://catalog.data.gov/dataset/new-york-city-water-trail-kayak-and-canoe-launch-sites" TargetMode="External"/><Relationship Id="rId7" Type="http://schemas.openxmlformats.org/officeDocument/2006/relationships/hyperlink" Target="https://catalog.data.gov/dataset/directory-of-temporary-public-art" TargetMode="External"/><Relationship Id="rId8" Type="http://schemas.openxmlformats.org/officeDocument/2006/relationships/hyperlink" Target="https://catalog.data.gov/dataset/nyc-parks-monument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www.yelp.com/developers/documentation/v3/business_search"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24.png"/><Relationship Id="rId5" Type="http://schemas.openxmlformats.org/officeDocument/2006/relationships/image" Target="../media/image1.jpg"/><Relationship Id="rId6" Type="http://schemas.openxmlformats.org/officeDocument/2006/relationships/image" Target="../media/image7.png"/><Relationship Id="rId7" Type="http://schemas.openxmlformats.org/officeDocument/2006/relationships/image" Target="../media/image19.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www.etsy.com/listing/809496152/london-icon-watercolor-illustration" TargetMode="External"/><Relationship Id="rId4" Type="http://schemas.openxmlformats.org/officeDocument/2006/relationships/image" Target="../media/image39.jpg"/><Relationship Id="rId5"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38.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1.jpg"/><Relationship Id="rId4" Type="http://schemas.openxmlformats.org/officeDocument/2006/relationships/image" Target="../media/image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14.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30.png"/><Relationship Id="rId5" Type="http://schemas.openxmlformats.org/officeDocument/2006/relationships/image" Target="../media/image26.jp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 Big City Adventure Awaits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Laura Clark, Christine Mitchell, Josh Stephens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idx="4294967295" type="ctrTitle"/>
          </p:nvPr>
        </p:nvSpPr>
        <p:spPr>
          <a:xfrm>
            <a:off x="311700" y="1131150"/>
            <a:ext cx="8520600" cy="2523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5000">
                <a:solidFill>
                  <a:srgbClr val="980000"/>
                </a:solidFill>
                <a:highlight>
                  <a:schemeClr val="lt1"/>
                </a:highlight>
                <a:latin typeface="Covered By Your Grace"/>
                <a:ea typeface="Covered By Your Grace"/>
                <a:cs typeface="Covered By Your Grace"/>
                <a:sym typeface="Covered By Your Grace"/>
              </a:rPr>
              <a:t>Behind the Scenes</a:t>
            </a:r>
            <a:endParaRPr sz="5000">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rPr lang="en" sz="1650">
                <a:solidFill>
                  <a:srgbClr val="980000"/>
                </a:solidFill>
                <a:highlight>
                  <a:schemeClr val="lt1"/>
                </a:highlight>
                <a:latin typeface="Covered By Your Grace"/>
                <a:ea typeface="Covered By Your Grace"/>
                <a:cs typeface="Covered By Your Grace"/>
                <a:sym typeface="Covered By Your Grace"/>
              </a:rPr>
              <a:t>(note to self: put the details in the speaker notes and reduce the verbiage on the powerpoint)</a:t>
            </a:r>
            <a:endParaRPr sz="1650">
              <a:solidFill>
                <a:srgbClr val="980000"/>
              </a:solidFill>
              <a:highlight>
                <a:schemeClr val="lt1"/>
              </a:highlight>
              <a:latin typeface="Covered By Your Grace"/>
              <a:ea typeface="Covered By Your Grace"/>
              <a:cs typeface="Covered By Your Grace"/>
              <a:sym typeface="Covered By Your Grac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6432075" y="2763400"/>
            <a:ext cx="2533975" cy="2251248"/>
          </a:xfrm>
          <a:prstGeom prst="rect">
            <a:avLst/>
          </a:prstGeom>
          <a:noFill/>
          <a:ln>
            <a:noFill/>
          </a:ln>
        </p:spPr>
      </p:pic>
      <p:sp>
        <p:nvSpPr>
          <p:cNvPr id="144" name="Google Shape;144;p23"/>
          <p:cNvSpPr txBox="1"/>
          <p:nvPr>
            <p:ph type="ctrTitle"/>
          </p:nvPr>
        </p:nvSpPr>
        <p:spPr>
          <a:xfrm>
            <a:off x="311700" y="440250"/>
            <a:ext cx="8697600" cy="28275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3077">
                <a:solidFill>
                  <a:srgbClr val="980000"/>
                </a:solidFill>
                <a:highlight>
                  <a:schemeClr val="lt1"/>
                </a:highlight>
                <a:latin typeface="Covered By Your Grace"/>
                <a:ea typeface="Covered By Your Grace"/>
                <a:cs typeface="Covered By Your Grace"/>
                <a:sym typeface="Covered By Your Grace"/>
              </a:rPr>
              <a:t>Why This Topic?</a:t>
            </a:r>
            <a:endParaRPr sz="3577">
              <a:solidFill>
                <a:srgbClr val="24292F"/>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rPr lang="en" sz="2688">
                <a:solidFill>
                  <a:srgbClr val="24292F"/>
                </a:solidFill>
                <a:highlight>
                  <a:schemeClr val="lt1"/>
                </a:highlight>
                <a:latin typeface="Covered By Your Grace"/>
                <a:ea typeface="Covered By Your Grace"/>
                <a:cs typeface="Covered By Your Grace"/>
                <a:sym typeface="Covered By Your Grace"/>
              </a:rPr>
              <a:t>Our team was interested in creating a fun and adventurous project utilizing tools and skills that we learned throughout the course. We all enjoyed working with maps. So, we thought how fun it would be to plan a trip to select cities by creating an interactive layered map to help the user explore a big city.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nvSpPr>
        <p:spPr>
          <a:xfrm>
            <a:off x="1297725" y="259950"/>
            <a:ext cx="7246500" cy="609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988">
                <a:solidFill>
                  <a:srgbClr val="980000"/>
                </a:solidFill>
                <a:highlight>
                  <a:srgbClr val="FFFFFF"/>
                </a:highlight>
                <a:latin typeface="Covered By Your Grace"/>
                <a:ea typeface="Covered By Your Grace"/>
                <a:cs typeface="Covered By Your Grace"/>
                <a:sym typeface="Covered By Your Grace"/>
              </a:rPr>
              <a:t>Toolkit</a:t>
            </a:r>
            <a:endParaRPr sz="2988">
              <a:solidFill>
                <a:srgbClr val="980000"/>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500">
              <a:solidFill>
                <a:srgbClr val="980000"/>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Yelp APIs &amp; more</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CSV Files for Tableau Datasets</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Pandas/Jupyter Notebook for data exploration and test model.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PostgreSQL DB to store weather data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Machine Learning Linear Regression Model</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Tableau for Interactive Dashboard and Data Visualization.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sz="700">
              <a:solidFill>
                <a:srgbClr val="24292F"/>
              </a:solidFill>
              <a:highlight>
                <a:srgbClr val="FFFFFF"/>
              </a:highlight>
            </a:endParaRPr>
          </a:p>
        </p:txBody>
      </p:sp>
      <p:pic>
        <p:nvPicPr>
          <p:cNvPr id="150" name="Google Shape;150;p24"/>
          <p:cNvPicPr preferRelativeResize="0"/>
          <p:nvPr/>
        </p:nvPicPr>
        <p:blipFill>
          <a:blip r:embed="rId3">
            <a:alphaModFix/>
          </a:blip>
          <a:stretch>
            <a:fillRect/>
          </a:stretch>
        </p:blipFill>
        <p:spPr>
          <a:xfrm>
            <a:off x="6677125" y="1668200"/>
            <a:ext cx="633350" cy="633350"/>
          </a:xfrm>
          <a:prstGeom prst="rect">
            <a:avLst/>
          </a:prstGeom>
          <a:noFill/>
          <a:ln>
            <a:noFill/>
          </a:ln>
        </p:spPr>
      </p:pic>
      <p:pic>
        <p:nvPicPr>
          <p:cNvPr id="151" name="Google Shape;151;p24"/>
          <p:cNvPicPr preferRelativeResize="0"/>
          <p:nvPr/>
        </p:nvPicPr>
        <p:blipFill>
          <a:blip r:embed="rId4">
            <a:alphaModFix/>
          </a:blip>
          <a:stretch>
            <a:fillRect/>
          </a:stretch>
        </p:blipFill>
        <p:spPr>
          <a:xfrm>
            <a:off x="964300" y="2102250"/>
            <a:ext cx="633350" cy="633350"/>
          </a:xfrm>
          <a:prstGeom prst="rect">
            <a:avLst/>
          </a:prstGeom>
          <a:noFill/>
          <a:ln>
            <a:noFill/>
          </a:ln>
        </p:spPr>
      </p:pic>
      <p:pic>
        <p:nvPicPr>
          <p:cNvPr id="152" name="Google Shape;152;p24"/>
          <p:cNvPicPr preferRelativeResize="0"/>
          <p:nvPr/>
        </p:nvPicPr>
        <p:blipFill>
          <a:blip r:embed="rId5">
            <a:alphaModFix/>
          </a:blip>
          <a:stretch>
            <a:fillRect/>
          </a:stretch>
        </p:blipFill>
        <p:spPr>
          <a:xfrm>
            <a:off x="7155425" y="2735599"/>
            <a:ext cx="543319" cy="633350"/>
          </a:xfrm>
          <a:prstGeom prst="rect">
            <a:avLst/>
          </a:prstGeom>
          <a:noFill/>
          <a:ln>
            <a:noFill/>
          </a:ln>
        </p:spPr>
      </p:pic>
      <p:pic>
        <p:nvPicPr>
          <p:cNvPr id="153" name="Google Shape;153;p24"/>
          <p:cNvPicPr preferRelativeResize="0"/>
          <p:nvPr/>
        </p:nvPicPr>
        <p:blipFill>
          <a:blip r:embed="rId6">
            <a:alphaModFix/>
          </a:blip>
          <a:stretch>
            <a:fillRect/>
          </a:stretch>
        </p:blipFill>
        <p:spPr>
          <a:xfrm>
            <a:off x="1168875" y="3057750"/>
            <a:ext cx="1334950" cy="889975"/>
          </a:xfrm>
          <a:prstGeom prst="rect">
            <a:avLst/>
          </a:prstGeom>
          <a:noFill/>
          <a:ln>
            <a:noFill/>
          </a:ln>
        </p:spPr>
      </p:pic>
      <p:pic>
        <p:nvPicPr>
          <p:cNvPr id="154" name="Google Shape;154;p24"/>
          <p:cNvPicPr preferRelativeResize="0"/>
          <p:nvPr/>
        </p:nvPicPr>
        <p:blipFill>
          <a:blip r:embed="rId7">
            <a:alphaModFix/>
          </a:blip>
          <a:stretch>
            <a:fillRect/>
          </a:stretch>
        </p:blipFill>
        <p:spPr>
          <a:xfrm>
            <a:off x="7886947" y="3794200"/>
            <a:ext cx="919800" cy="762775"/>
          </a:xfrm>
          <a:prstGeom prst="rect">
            <a:avLst/>
          </a:prstGeom>
          <a:noFill/>
          <a:ln>
            <a:noFill/>
          </a:ln>
        </p:spPr>
      </p:pic>
      <p:pic>
        <p:nvPicPr>
          <p:cNvPr id="155" name="Google Shape;155;p24"/>
          <p:cNvPicPr preferRelativeResize="0"/>
          <p:nvPr/>
        </p:nvPicPr>
        <p:blipFill>
          <a:blip r:embed="rId8">
            <a:alphaModFix/>
          </a:blip>
          <a:stretch>
            <a:fillRect/>
          </a:stretch>
        </p:blipFill>
        <p:spPr>
          <a:xfrm>
            <a:off x="3187625" y="1304439"/>
            <a:ext cx="710274" cy="287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ctrTitle"/>
          </p:nvPr>
        </p:nvSpPr>
        <p:spPr>
          <a:xfrm>
            <a:off x="-53700" y="-204850"/>
            <a:ext cx="9084300" cy="4025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3150">
                <a:solidFill>
                  <a:srgbClr val="980000"/>
                </a:solidFill>
                <a:highlight>
                  <a:schemeClr val="lt1"/>
                </a:highlight>
                <a:latin typeface="Covered By Your Grace"/>
                <a:ea typeface="Covered By Your Grace"/>
                <a:cs typeface="Covered By Your Grace"/>
                <a:sym typeface="Covered By Your Grace"/>
              </a:rPr>
              <a:t>Data Exploration</a:t>
            </a:r>
            <a:endParaRPr sz="3150">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200">
                <a:solidFill>
                  <a:srgbClr val="24292F"/>
                </a:solidFill>
                <a:highlight>
                  <a:schemeClr val="lt1"/>
                </a:highlight>
                <a:latin typeface="Covered By Your Grace"/>
                <a:ea typeface="Covered By Your Grace"/>
                <a:cs typeface="Covered By Your Grace"/>
                <a:sym typeface="Covered By Your Grace"/>
              </a:rPr>
              <a:t>We are utilizing a variety of different data sources for our two selected cities</a:t>
            </a:r>
            <a:endParaRPr sz="2200">
              <a:solidFill>
                <a:srgbClr val="24292F"/>
              </a:solidFill>
              <a:highlight>
                <a:schemeClr val="lt1"/>
              </a:highlight>
              <a:latin typeface="Covered By Your Grace"/>
              <a:ea typeface="Covered By Your Grace"/>
              <a:cs typeface="Covered By Your Grace"/>
              <a:sym typeface="Covered By Your Grace"/>
            </a:endParaRPr>
          </a:p>
          <a:p>
            <a:pPr indent="0" lvl="0" marL="457200" rtl="0" algn="l">
              <a:lnSpc>
                <a:spcPct val="115000"/>
              </a:lnSpc>
              <a:spcBef>
                <a:spcPts val="1200"/>
              </a:spcBef>
              <a:spcAft>
                <a:spcPts val="1200"/>
              </a:spcAft>
              <a:buNone/>
            </a:pPr>
            <a:r>
              <a:t/>
            </a:r>
            <a:endParaRPr sz="2688">
              <a:solidFill>
                <a:srgbClr val="24292F"/>
              </a:solidFill>
              <a:highlight>
                <a:schemeClr val="lt1"/>
              </a:highlight>
              <a:latin typeface="Covered By Your Grace"/>
              <a:ea typeface="Covered By Your Grace"/>
              <a:cs typeface="Covered By Your Grace"/>
              <a:sym typeface="Covered By Your Grace"/>
            </a:endParaRPr>
          </a:p>
        </p:txBody>
      </p:sp>
      <p:pic>
        <p:nvPicPr>
          <p:cNvPr id="161" name="Google Shape;161;p25"/>
          <p:cNvPicPr preferRelativeResize="0"/>
          <p:nvPr/>
        </p:nvPicPr>
        <p:blipFill>
          <a:blip r:embed="rId3">
            <a:alphaModFix/>
          </a:blip>
          <a:stretch>
            <a:fillRect/>
          </a:stretch>
        </p:blipFill>
        <p:spPr>
          <a:xfrm>
            <a:off x="6636100" y="82925"/>
            <a:ext cx="2330151" cy="2330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ctrTitle"/>
          </p:nvPr>
        </p:nvSpPr>
        <p:spPr>
          <a:xfrm>
            <a:off x="0" y="287700"/>
            <a:ext cx="9197700" cy="49632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26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26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26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911">
                <a:solidFill>
                  <a:srgbClr val="980000"/>
                </a:solidFill>
                <a:highlight>
                  <a:schemeClr val="lt1"/>
                </a:highlight>
                <a:latin typeface="Covered By Your Grace"/>
                <a:ea typeface="Covered By Your Grace"/>
                <a:cs typeface="Covered By Your Grace"/>
                <a:sym typeface="Covered By Your Grace"/>
              </a:rPr>
              <a:t>Weather Data</a:t>
            </a:r>
            <a:endParaRPr sz="2911">
              <a:solidFill>
                <a:srgbClr val="980000"/>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2688">
                <a:solidFill>
                  <a:srgbClr val="24292F"/>
                </a:solidFill>
                <a:highlight>
                  <a:schemeClr val="lt1"/>
                </a:highlight>
                <a:latin typeface="Covered By Your Grace"/>
                <a:ea typeface="Covered By Your Grace"/>
                <a:cs typeface="Covered By Your Grace"/>
                <a:sym typeface="Covered By Your Grace"/>
              </a:rPr>
              <a:t>London:</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644">
                <a:solidFill>
                  <a:srgbClr val="24292F"/>
                </a:solidFill>
                <a:highlight>
                  <a:srgbClr val="FFFFFF"/>
                </a:highlight>
                <a:latin typeface="Covered By Your Grace"/>
                <a:ea typeface="Covered By Your Grace"/>
                <a:cs typeface="Covered By Your Grace"/>
                <a:sym typeface="Covered By Your Grace"/>
              </a:rPr>
              <a:t>Source: </a:t>
            </a:r>
            <a:r>
              <a:rPr lang="en" sz="1200">
                <a:solidFill>
                  <a:schemeClr val="hlink"/>
                </a:solidFill>
                <a:highlight>
                  <a:srgbClr val="FFFFFF"/>
                </a:highlight>
                <a:uFill>
                  <a:noFill/>
                </a:uFill>
                <a:hlinkClick r:id="rId3"/>
              </a:rPr>
              <a:t>https://www.metoffice.gov.uk/pub/data/weather/uk/climate/stationdata/heathrowdata.txt</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644">
                <a:solidFill>
                  <a:srgbClr val="24292F"/>
                </a:solidFill>
                <a:highlight>
                  <a:srgbClr val="FFFFFF"/>
                </a:highlight>
                <a:latin typeface="Covered By Your Grace"/>
                <a:ea typeface="Covered By Your Grace"/>
                <a:cs typeface="Covered By Your Grace"/>
                <a:sym typeface="Covered By Your Grace"/>
              </a:rPr>
              <a:t>More information: </a:t>
            </a:r>
            <a:r>
              <a:rPr lang="en" sz="1200">
                <a:solidFill>
                  <a:schemeClr val="hlink"/>
                </a:solidFill>
                <a:highlight>
                  <a:srgbClr val="FFFFFF"/>
                </a:highlight>
                <a:uFill>
                  <a:noFill/>
                </a:uFill>
                <a:hlinkClick r:id="rId4"/>
              </a:rPr>
              <a:t>https://www.metoffice.gov.uk/research/climate/maps-and-data/historic-station-data</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644">
                <a:solidFill>
                  <a:srgbClr val="24292F"/>
                </a:solidFill>
                <a:highlight>
                  <a:srgbClr val="FFFFFF"/>
                </a:highlight>
                <a:latin typeface="Covered By Your Grace"/>
                <a:ea typeface="Covered By Your Grace"/>
                <a:cs typeface="Covered By Your Grace"/>
                <a:sym typeface="Covered By Your Grace"/>
              </a:rPr>
              <a:t>The dataset contains monthly weather data for Heathrow (London Airport) from January 1948 - August 2021. Each month includes details such as: Mean daily maximum temperature, Mean daily minimum temperature, Total rainfall, and Air frost days</a:t>
            </a:r>
            <a:endParaRPr sz="550">
              <a:solidFill>
                <a:srgbClr val="24292F"/>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2688">
                <a:solidFill>
                  <a:srgbClr val="24292F"/>
                </a:solidFill>
                <a:highlight>
                  <a:schemeClr val="lt1"/>
                </a:highlight>
                <a:latin typeface="Covered By Your Grace"/>
                <a:ea typeface="Covered By Your Grace"/>
                <a:cs typeface="Covered By Your Grace"/>
                <a:sym typeface="Covered By Your Grace"/>
              </a:rPr>
              <a:t>NYC: </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644">
                <a:solidFill>
                  <a:srgbClr val="24292F"/>
                </a:solidFill>
                <a:highlight>
                  <a:srgbClr val="FFFFFF"/>
                </a:highlight>
                <a:latin typeface="Covered By Your Grace"/>
                <a:ea typeface="Covered By Your Grace"/>
                <a:cs typeface="Covered By Your Grace"/>
                <a:sym typeface="Covered By Your Grace"/>
              </a:rPr>
              <a:t>Source: </a:t>
            </a:r>
            <a:r>
              <a:rPr lang="en" sz="1200">
                <a:solidFill>
                  <a:schemeClr val="hlink"/>
                </a:solidFill>
                <a:highlight>
                  <a:srgbClr val="FFFFFF"/>
                </a:highlight>
                <a:uFill>
                  <a:noFill/>
                </a:uFill>
                <a:hlinkClick r:id="rId5"/>
              </a:rPr>
              <a:t>https://www.weather.gov/wrh/Climate?wfo=okx</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644">
                <a:solidFill>
                  <a:srgbClr val="24292F"/>
                </a:solidFill>
                <a:highlight>
                  <a:srgbClr val="FFFFFF"/>
                </a:highlight>
                <a:latin typeface="Covered By Your Grace"/>
                <a:ea typeface="Covered By Your Grace"/>
                <a:cs typeface="Covered By Your Grace"/>
                <a:sym typeface="Covered By Your Grace"/>
              </a:rPr>
              <a:t>Each month includes the following details: Mean daily maximum temperature, Mean daily minimum temperature, Total precipitation, and Total snowfall</a:t>
            </a:r>
            <a:endParaRPr sz="1544">
              <a:latin typeface="Covered By Your Grace"/>
              <a:ea typeface="Covered By Your Grace"/>
              <a:cs typeface="Covered By Your Grace"/>
              <a:sym typeface="Covered By Your Grace"/>
            </a:endParaRPr>
          </a:p>
          <a:p>
            <a:pPr indent="0" lvl="0" marL="0" rtl="0" algn="l">
              <a:lnSpc>
                <a:spcPct val="115000"/>
              </a:lnSpc>
              <a:spcBef>
                <a:spcPts val="1200"/>
              </a:spcBef>
              <a:spcAft>
                <a:spcPts val="1200"/>
              </a:spcAft>
              <a:buNone/>
            </a:pPr>
            <a:r>
              <a:rPr lang="en" sz="1644">
                <a:solidFill>
                  <a:srgbClr val="24292F"/>
                </a:solidFill>
                <a:highlight>
                  <a:srgbClr val="FFFFFF"/>
                </a:highlight>
                <a:latin typeface="Covered By Your Grace"/>
                <a:ea typeface="Covered By Your Grace"/>
                <a:cs typeface="Covered By Your Grace"/>
                <a:sym typeface="Covered By Your Grace"/>
              </a:rPr>
              <a:t>Using vlookups, the data was consolidated from multiple tables and worksheets into one CSV file that mimicked the format of the London data. The dataset was loaded into a DataFrame and grouped by month. Averages and minimum and maximum values were captured.</a:t>
            </a:r>
            <a:endParaRPr sz="3133">
              <a:solidFill>
                <a:srgbClr val="24292F"/>
              </a:solidFill>
              <a:highlight>
                <a:schemeClr val="lt1"/>
              </a:highlight>
              <a:latin typeface="Covered By Your Grace"/>
              <a:ea typeface="Covered By Your Grace"/>
              <a:cs typeface="Covered By Your Grace"/>
              <a:sym typeface="Covered By Your Grac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ctrTitle"/>
          </p:nvPr>
        </p:nvSpPr>
        <p:spPr>
          <a:xfrm>
            <a:off x="107375" y="180300"/>
            <a:ext cx="8963700" cy="49632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None/>
            </a:pPr>
            <a:r>
              <a:t/>
            </a:r>
            <a:endParaRPr sz="26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688">
                <a:solidFill>
                  <a:srgbClr val="980000"/>
                </a:solidFill>
                <a:highlight>
                  <a:schemeClr val="lt1"/>
                </a:highlight>
                <a:latin typeface="Covered By Your Grace"/>
                <a:ea typeface="Covered By Your Grace"/>
                <a:cs typeface="Covered By Your Grace"/>
                <a:sym typeface="Covered By Your Grace"/>
              </a:rPr>
              <a:t>Points of Interest Data</a:t>
            </a:r>
            <a:endParaRPr sz="2688">
              <a:solidFill>
                <a:srgbClr val="980000"/>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2688">
                <a:solidFill>
                  <a:srgbClr val="24292F"/>
                </a:solidFill>
                <a:highlight>
                  <a:schemeClr val="lt1"/>
                </a:highlight>
                <a:latin typeface="Covered By Your Grace"/>
                <a:ea typeface="Covered By Your Grace"/>
                <a:cs typeface="Covered By Your Grace"/>
                <a:sym typeface="Covered By Your Grace"/>
              </a:rPr>
              <a:t>London:</a:t>
            </a:r>
            <a:endParaRPr sz="1200">
              <a:solidFill>
                <a:srgbClr val="24292F"/>
              </a:solidFill>
              <a:highlight>
                <a:srgbClr val="FFFFFF"/>
              </a:highlight>
            </a:endParaRPr>
          </a:p>
          <a:p>
            <a:pPr indent="0" lvl="0" marL="0" rtl="0" algn="l">
              <a:lnSpc>
                <a:spcPct val="115000"/>
              </a:lnSpc>
              <a:spcBef>
                <a:spcPts val="1200"/>
              </a:spcBef>
              <a:spcAft>
                <a:spcPts val="0"/>
              </a:spcAft>
              <a:buNone/>
            </a:pPr>
            <a:r>
              <a:rPr lang="en" sz="1644">
                <a:solidFill>
                  <a:srgbClr val="24292F"/>
                </a:solidFill>
                <a:highlight>
                  <a:srgbClr val="FFFFFF"/>
                </a:highlight>
                <a:latin typeface="Covered By Your Grace"/>
                <a:ea typeface="Covered By Your Grace"/>
                <a:cs typeface="Covered By Your Grace"/>
                <a:sym typeface="Covered By Your Grace"/>
              </a:rPr>
              <a:t>It took a while to find a website with the desired data, and that was </a:t>
            </a:r>
            <a:r>
              <a:rPr lang="en" sz="1644">
                <a:solidFill>
                  <a:schemeClr val="hlink"/>
                </a:solidFill>
                <a:highlight>
                  <a:srgbClr val="FFFFFF"/>
                </a:highlight>
                <a:uFill>
                  <a:noFill/>
                </a:uFill>
                <a:latin typeface="Covered By Your Grace"/>
                <a:ea typeface="Covered By Your Grace"/>
                <a:cs typeface="Covered By Your Grace"/>
                <a:sym typeface="Covered By Your Grace"/>
                <a:hlinkClick r:id="rId3"/>
              </a:rPr>
              <a:t>http://tour-pedia.org/about/datasets.html</a:t>
            </a:r>
            <a:endParaRPr sz="1644">
              <a:solidFill>
                <a:schemeClr val="hlink"/>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644">
                <a:solidFill>
                  <a:srgbClr val="24292F"/>
                </a:solidFill>
                <a:highlight>
                  <a:srgbClr val="FFFFFF"/>
                </a:highlight>
                <a:latin typeface="Covered By Your Grace"/>
                <a:ea typeface="Covered By Your Grace"/>
                <a:cs typeface="Covered By Your Grace"/>
                <a:sym typeface="Covered By Your Grace"/>
              </a:rPr>
              <a:t>Although it needed heavy editing and some geo-coordinates from an API, this had the information about the name and address.</a:t>
            </a:r>
            <a:endParaRPr sz="550">
              <a:solidFill>
                <a:srgbClr val="24292F"/>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2688">
                <a:solidFill>
                  <a:srgbClr val="24292F"/>
                </a:solidFill>
                <a:highlight>
                  <a:schemeClr val="lt1"/>
                </a:highlight>
                <a:latin typeface="Covered By Your Grace"/>
                <a:ea typeface="Covered By Your Grace"/>
                <a:cs typeface="Covered By Your Grace"/>
                <a:sym typeface="Covered By Your Grace"/>
              </a:rPr>
              <a:t>NYC: </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644">
                <a:solidFill>
                  <a:srgbClr val="24292F"/>
                </a:solidFill>
                <a:highlight>
                  <a:srgbClr val="FFFFFF"/>
                </a:highlight>
                <a:latin typeface="Covered By Your Grace"/>
                <a:ea typeface="Covered By Your Grace"/>
                <a:cs typeface="Covered By Your Grace"/>
                <a:sym typeface="Covered By Your Grace"/>
              </a:rPr>
              <a:t>Data.gov was used and these were all the datasets pulled</a:t>
            </a:r>
            <a:endParaRPr sz="1644">
              <a:solidFill>
                <a:srgbClr val="24292F"/>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Clr>
                <a:srgbClr val="24292F"/>
              </a:buClr>
              <a:buSzPct val="100000"/>
              <a:buFont typeface="Arial"/>
              <a:buNone/>
            </a:pPr>
            <a:r>
              <a:rPr lang="en" sz="1200">
                <a:solidFill>
                  <a:schemeClr val="hlink"/>
                </a:solidFill>
                <a:highlight>
                  <a:srgbClr val="FFFFFF"/>
                </a:highlight>
                <a:uFill>
                  <a:noFill/>
                </a:uFill>
                <a:hlinkClick r:id="rId4"/>
              </a:rPr>
              <a:t>https://catalog.data.gov/dataset/new-york-city-museums</a:t>
            </a:r>
            <a:endParaRPr sz="1200">
              <a:solidFill>
                <a:schemeClr val="hlink"/>
              </a:solidFill>
              <a:highlight>
                <a:srgbClr val="FFFFFF"/>
              </a:highlight>
            </a:endParaRPr>
          </a:p>
          <a:p>
            <a:pPr indent="0" lvl="0" marL="0" rtl="0" algn="l">
              <a:lnSpc>
                <a:spcPct val="115000"/>
              </a:lnSpc>
              <a:spcBef>
                <a:spcPts val="300"/>
              </a:spcBef>
              <a:spcAft>
                <a:spcPts val="0"/>
              </a:spcAft>
              <a:buClr>
                <a:srgbClr val="24292F"/>
              </a:buClr>
              <a:buSzPct val="100000"/>
              <a:buFont typeface="Arial"/>
              <a:buNone/>
            </a:pPr>
            <a:r>
              <a:rPr lang="en" sz="1200">
                <a:solidFill>
                  <a:schemeClr val="hlink"/>
                </a:solidFill>
                <a:highlight>
                  <a:srgbClr val="FFFFFF"/>
                </a:highlight>
                <a:uFill>
                  <a:noFill/>
                </a:uFill>
                <a:hlinkClick r:id="rId5"/>
              </a:rPr>
              <a:t>https://catalog.data.gov/dataset/new-york-city-art-galleries</a:t>
            </a:r>
            <a:endParaRPr sz="1200">
              <a:solidFill>
                <a:schemeClr val="hlink"/>
              </a:solidFill>
              <a:highlight>
                <a:srgbClr val="FFFFFF"/>
              </a:highlight>
            </a:endParaRPr>
          </a:p>
          <a:p>
            <a:pPr indent="0" lvl="0" marL="0" rtl="0" algn="l">
              <a:lnSpc>
                <a:spcPct val="115000"/>
              </a:lnSpc>
              <a:spcBef>
                <a:spcPts val="300"/>
              </a:spcBef>
              <a:spcAft>
                <a:spcPts val="0"/>
              </a:spcAft>
              <a:buClr>
                <a:srgbClr val="24292F"/>
              </a:buClr>
              <a:buSzPct val="100000"/>
              <a:buFont typeface="Arial"/>
              <a:buNone/>
            </a:pPr>
            <a:r>
              <a:rPr lang="en" sz="1200">
                <a:solidFill>
                  <a:schemeClr val="hlink"/>
                </a:solidFill>
                <a:highlight>
                  <a:srgbClr val="FFFFFF"/>
                </a:highlight>
                <a:uFill>
                  <a:noFill/>
                </a:uFill>
                <a:hlinkClick r:id="rId6"/>
              </a:rPr>
              <a:t>https://catalog.data.gov/dataset/new-york-city-water-trail-kayak-and-canoe-launch-sites</a:t>
            </a:r>
            <a:endParaRPr sz="1200">
              <a:solidFill>
                <a:schemeClr val="hlink"/>
              </a:solidFill>
              <a:highlight>
                <a:srgbClr val="FFFFFF"/>
              </a:highlight>
            </a:endParaRPr>
          </a:p>
          <a:p>
            <a:pPr indent="0" lvl="0" marL="0" rtl="0" algn="l">
              <a:lnSpc>
                <a:spcPct val="115000"/>
              </a:lnSpc>
              <a:spcBef>
                <a:spcPts val="300"/>
              </a:spcBef>
              <a:spcAft>
                <a:spcPts val="0"/>
              </a:spcAft>
              <a:buClr>
                <a:srgbClr val="24292F"/>
              </a:buClr>
              <a:buSzPct val="100000"/>
              <a:buFont typeface="Arial"/>
              <a:buNone/>
            </a:pPr>
            <a:r>
              <a:rPr lang="en" sz="1200">
                <a:solidFill>
                  <a:schemeClr val="hlink"/>
                </a:solidFill>
                <a:highlight>
                  <a:srgbClr val="FFFFFF"/>
                </a:highlight>
                <a:uFill>
                  <a:noFill/>
                </a:uFill>
                <a:hlinkClick r:id="rId7"/>
              </a:rPr>
              <a:t>https://catalog.data.gov/dataset/directory-of-temporary-public-art</a:t>
            </a:r>
            <a:endParaRPr sz="1200">
              <a:solidFill>
                <a:schemeClr val="hlink"/>
              </a:solidFill>
              <a:highlight>
                <a:srgbClr val="FFFFFF"/>
              </a:highlight>
            </a:endParaRPr>
          </a:p>
          <a:p>
            <a:pPr indent="0" lvl="0" marL="0" rtl="0" algn="l">
              <a:lnSpc>
                <a:spcPct val="115000"/>
              </a:lnSpc>
              <a:spcBef>
                <a:spcPts val="300"/>
              </a:spcBef>
              <a:spcAft>
                <a:spcPts val="0"/>
              </a:spcAft>
              <a:buClr>
                <a:srgbClr val="24292F"/>
              </a:buClr>
              <a:buSzPct val="100000"/>
              <a:buFont typeface="Arial"/>
              <a:buNone/>
            </a:pPr>
            <a:r>
              <a:rPr lang="en" sz="1200">
                <a:solidFill>
                  <a:schemeClr val="hlink"/>
                </a:solidFill>
                <a:highlight>
                  <a:srgbClr val="FFFFFF"/>
                </a:highlight>
                <a:uFill>
                  <a:noFill/>
                </a:uFill>
                <a:hlinkClick r:id="rId8"/>
              </a:rPr>
              <a:t>https://catalog.data.gov/dataset/nyc-parks-monuments</a:t>
            </a:r>
            <a:endParaRPr sz="1200">
              <a:solidFill>
                <a:schemeClr val="hlink"/>
              </a:solidFill>
              <a:highlight>
                <a:srgbClr val="FFFFFF"/>
              </a:highlight>
            </a:endParaRPr>
          </a:p>
          <a:p>
            <a:pPr indent="0" lvl="0" marL="0" rtl="0" algn="l">
              <a:lnSpc>
                <a:spcPct val="115000"/>
              </a:lnSpc>
              <a:spcBef>
                <a:spcPts val="300"/>
              </a:spcBef>
              <a:spcAft>
                <a:spcPts val="0"/>
              </a:spcAft>
              <a:buClr>
                <a:srgbClr val="24292F"/>
              </a:buClr>
              <a:buSzPct val="109090"/>
              <a:buFont typeface="Arial"/>
              <a:buNone/>
            </a:pPr>
            <a:r>
              <a:t/>
            </a:r>
            <a:endParaRPr sz="1100"/>
          </a:p>
          <a:p>
            <a:pPr indent="0" lvl="0" marL="0" rtl="0" algn="l">
              <a:lnSpc>
                <a:spcPct val="115000"/>
              </a:lnSpc>
              <a:spcBef>
                <a:spcPts val="0"/>
              </a:spcBef>
              <a:spcAft>
                <a:spcPts val="1200"/>
              </a:spcAft>
              <a:buNone/>
            </a:pPr>
            <a:r>
              <a:rPr lang="en" sz="1644">
                <a:solidFill>
                  <a:srgbClr val="24292F"/>
                </a:solidFill>
                <a:highlight>
                  <a:srgbClr val="FFFFFF"/>
                </a:highlight>
                <a:latin typeface="Covered By Your Grace"/>
                <a:ea typeface="Covered By Your Grace"/>
                <a:cs typeface="Covered By Your Grace"/>
                <a:sym typeface="Covered By Your Grace"/>
              </a:rPr>
              <a:t>Although the format differed between most of the datasets, they all had a name, most had an address, and all had latitude and longitude in one form or another</a:t>
            </a:r>
            <a:endParaRPr sz="1644">
              <a:solidFill>
                <a:srgbClr val="24292F"/>
              </a:solidFill>
              <a:highlight>
                <a:srgbClr val="FFFFFF"/>
              </a:highlight>
              <a:latin typeface="Covered By Your Grace"/>
              <a:ea typeface="Covered By Your Grace"/>
              <a:cs typeface="Covered By Your Grace"/>
              <a:sym typeface="Covered By Your Grac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ctrTitle"/>
          </p:nvPr>
        </p:nvSpPr>
        <p:spPr>
          <a:xfrm>
            <a:off x="311700" y="1861350"/>
            <a:ext cx="8520600" cy="37224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lang="en" sz="2688">
                <a:solidFill>
                  <a:srgbClr val="980000"/>
                </a:solidFill>
                <a:highlight>
                  <a:schemeClr val="lt1"/>
                </a:highlight>
                <a:latin typeface="Covered By Your Grace"/>
                <a:ea typeface="Covered By Your Grace"/>
                <a:cs typeface="Covered By Your Grace"/>
                <a:sym typeface="Covered By Your Grace"/>
              </a:rPr>
              <a:t>Restaurants and Hotels Data</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2688">
                <a:solidFill>
                  <a:srgbClr val="24292F"/>
                </a:solidFill>
                <a:highlight>
                  <a:schemeClr val="lt1"/>
                </a:highlight>
                <a:latin typeface="Covered By Your Grace"/>
                <a:ea typeface="Covered By Your Grace"/>
                <a:cs typeface="Covered By Your Grace"/>
                <a:sym typeface="Covered By Your Grace"/>
              </a:rPr>
              <a:t>NYC &amp; London:</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644">
                <a:solidFill>
                  <a:srgbClr val="24292F"/>
                </a:solidFill>
                <a:highlight>
                  <a:srgbClr val="FFFFFF"/>
                </a:highlight>
                <a:latin typeface="Covered By Your Grace"/>
                <a:ea typeface="Covered By Your Grace"/>
                <a:cs typeface="Covered By Your Grace"/>
                <a:sym typeface="Covered By Your Grace"/>
              </a:rPr>
              <a:t>Source: </a:t>
            </a:r>
            <a:r>
              <a:rPr lang="en" sz="1200" u="sng">
                <a:solidFill>
                  <a:schemeClr val="hlink"/>
                </a:solidFill>
                <a:highlight>
                  <a:srgbClr val="FFFFFF"/>
                </a:highlight>
                <a:hlinkClick r:id="rId3"/>
              </a:rPr>
              <a:t>https://www.yelp.com/developers/documentation/v3/business_search</a:t>
            </a:r>
            <a:endParaRPr sz="1200">
              <a:solidFill>
                <a:schemeClr val="hlink"/>
              </a:solidFill>
              <a:highlight>
                <a:srgbClr val="FFFFFF"/>
              </a:highlight>
            </a:endParaRPr>
          </a:p>
          <a:p>
            <a:pPr indent="0" lvl="0" marL="0" rtl="0" algn="l">
              <a:lnSpc>
                <a:spcPct val="115000"/>
              </a:lnSpc>
              <a:spcBef>
                <a:spcPts val="1200"/>
              </a:spcBef>
              <a:spcAft>
                <a:spcPts val="0"/>
              </a:spcAft>
              <a:buNone/>
            </a:pPr>
            <a:r>
              <a:rPr lang="en" sz="1977">
                <a:solidFill>
                  <a:srgbClr val="24292F"/>
                </a:solidFill>
                <a:highlight>
                  <a:srgbClr val="FFFFFF"/>
                </a:highlight>
                <a:latin typeface="Covered By Your Grace"/>
                <a:ea typeface="Covered By Your Grace"/>
                <a:cs typeface="Covered By Your Grace"/>
                <a:sym typeface="Covered By Your Grace"/>
              </a:rPr>
              <a:t>Using the YELP API, extracted a data set that included the property name, type of property, rating, price, location (address &amp; coordinates), and url. We moved from using the Kaggle Open Dataset to the API because we were limited on the data available. For example, there were only three restaurants in NYC.</a:t>
            </a:r>
            <a:endParaRPr sz="1977">
              <a:solidFill>
                <a:srgbClr val="24292F"/>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977">
                <a:solidFill>
                  <a:srgbClr val="24292F"/>
                </a:solidFill>
                <a:highlight>
                  <a:srgbClr val="FFFFFF"/>
                </a:highlight>
                <a:latin typeface="Covered By Your Grace"/>
                <a:ea typeface="Covered By Your Grace"/>
                <a:cs typeface="Covered By Your Grace"/>
                <a:sym typeface="Covered By Your Grace"/>
              </a:rPr>
              <a:t>The property name, address, and rating will be utilized in our layered map pop up marker. The coordinates are necessary to include them on our map.</a:t>
            </a:r>
            <a:endParaRPr sz="1977">
              <a:solidFill>
                <a:srgbClr val="24292F"/>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t/>
            </a:r>
            <a:endParaRPr sz="1200">
              <a:solidFill>
                <a:srgbClr val="24292F"/>
              </a:solidFill>
              <a:highlight>
                <a:srgbClr val="FFFFFF"/>
              </a:highlight>
            </a:endParaRPr>
          </a:p>
          <a:p>
            <a:pPr indent="0" lvl="0" marL="0" rtl="0" algn="l">
              <a:lnSpc>
                <a:spcPct val="115000"/>
              </a:lnSpc>
              <a:spcBef>
                <a:spcPts val="1200"/>
              </a:spcBef>
              <a:spcAft>
                <a:spcPts val="0"/>
              </a:spcAft>
              <a:buNone/>
            </a:pPr>
            <a:r>
              <a:t/>
            </a:r>
            <a:endParaRPr sz="1200">
              <a:solidFill>
                <a:srgbClr val="24292F"/>
              </a:solidFill>
              <a:highlight>
                <a:srgbClr val="FFFFFF"/>
              </a:highlight>
            </a:endParaRPr>
          </a:p>
          <a:p>
            <a:pPr indent="0" lvl="0" marL="0" rtl="0" algn="l">
              <a:lnSpc>
                <a:spcPct val="115000"/>
              </a:lnSpc>
              <a:spcBef>
                <a:spcPts val="1200"/>
              </a:spcBef>
              <a:spcAft>
                <a:spcPts val="1200"/>
              </a:spcAft>
              <a:buNone/>
            </a:pPr>
            <a:r>
              <a:t/>
            </a:r>
            <a:endParaRPr sz="2688">
              <a:solidFill>
                <a:srgbClr val="24292F"/>
              </a:solidFill>
              <a:highlight>
                <a:schemeClr val="lt1"/>
              </a:highlight>
              <a:latin typeface="Covered By Your Grace"/>
              <a:ea typeface="Covered By Your Grace"/>
              <a:cs typeface="Covered By Your Grace"/>
              <a:sym typeface="Covered By Your Grac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ctrTitle"/>
          </p:nvPr>
        </p:nvSpPr>
        <p:spPr>
          <a:xfrm>
            <a:off x="376125" y="2287325"/>
            <a:ext cx="3468000" cy="26307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lang="en" sz="3300">
                <a:solidFill>
                  <a:srgbClr val="980000"/>
                </a:solidFill>
                <a:highlight>
                  <a:schemeClr val="lt1"/>
                </a:highlight>
                <a:latin typeface="Covered By Your Grace"/>
                <a:ea typeface="Covered By Your Grace"/>
                <a:cs typeface="Covered By Your Grace"/>
                <a:sym typeface="Covered By Your Grace"/>
              </a:rPr>
              <a:t>Database</a:t>
            </a:r>
            <a:r>
              <a:rPr lang="en" sz="2188">
                <a:solidFill>
                  <a:srgbClr val="980000"/>
                </a:solidFill>
                <a:highlight>
                  <a:schemeClr val="lt1"/>
                </a:highlight>
                <a:latin typeface="Covered By Your Grace"/>
                <a:ea typeface="Covered By Your Grace"/>
                <a:cs typeface="Covered By Your Grace"/>
                <a:sym typeface="Covered By Your Grace"/>
              </a:rPr>
              <a:t> </a:t>
            </a:r>
            <a:endParaRPr sz="21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000000"/>
                </a:solidFill>
                <a:highlight>
                  <a:schemeClr val="lt1"/>
                </a:highlight>
                <a:latin typeface="Covered By Your Grace"/>
                <a:ea typeface="Covered By Your Grace"/>
                <a:cs typeface="Covered By Your Grace"/>
                <a:sym typeface="Covered By Your Grace"/>
              </a:rPr>
              <a:t>Utilizing a PosrgreSQL database to house the data we are using for our Linear Regression Model to predict the weather by month.</a:t>
            </a:r>
            <a:endParaRPr sz="2188">
              <a:solidFill>
                <a:srgbClr val="000000"/>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t/>
            </a:r>
            <a:endParaRPr sz="2188">
              <a:solidFill>
                <a:srgbClr val="00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21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a:p>
        </p:txBody>
      </p:sp>
      <p:pic>
        <p:nvPicPr>
          <p:cNvPr id="182" name="Google Shape;182;p29"/>
          <p:cNvPicPr preferRelativeResize="0"/>
          <p:nvPr/>
        </p:nvPicPr>
        <p:blipFill>
          <a:blip r:embed="rId3">
            <a:alphaModFix/>
          </a:blip>
          <a:stretch>
            <a:fillRect/>
          </a:stretch>
        </p:blipFill>
        <p:spPr>
          <a:xfrm>
            <a:off x="528975" y="3259075"/>
            <a:ext cx="3162300" cy="1447800"/>
          </a:xfrm>
          <a:prstGeom prst="rect">
            <a:avLst/>
          </a:prstGeom>
          <a:noFill/>
          <a:ln>
            <a:noFill/>
          </a:ln>
        </p:spPr>
      </p:pic>
      <p:pic>
        <p:nvPicPr>
          <p:cNvPr id="183" name="Google Shape;183;p29"/>
          <p:cNvPicPr preferRelativeResize="0"/>
          <p:nvPr/>
        </p:nvPicPr>
        <p:blipFill>
          <a:blip r:embed="rId4">
            <a:alphaModFix/>
          </a:blip>
          <a:stretch>
            <a:fillRect/>
          </a:stretch>
        </p:blipFill>
        <p:spPr>
          <a:xfrm>
            <a:off x="4014725" y="1097250"/>
            <a:ext cx="4367225" cy="3702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ctrTitle"/>
          </p:nvPr>
        </p:nvSpPr>
        <p:spPr>
          <a:xfrm>
            <a:off x="300950" y="4228625"/>
            <a:ext cx="3468000" cy="26307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21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633">
                <a:solidFill>
                  <a:srgbClr val="980000"/>
                </a:solidFill>
                <a:highlight>
                  <a:schemeClr val="lt1"/>
                </a:highlight>
                <a:latin typeface="Covered By Your Grace"/>
                <a:ea typeface="Covered By Your Grace"/>
                <a:cs typeface="Covered By Your Grace"/>
                <a:sym typeface="Covered By Your Grace"/>
              </a:rPr>
              <a:t>Linear Regression Model</a:t>
            </a:r>
            <a:endParaRPr sz="2633">
              <a:solidFill>
                <a:srgbClr val="980000"/>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Clr>
                <a:srgbClr val="24292F"/>
              </a:buClr>
              <a:buSzPct val="78261"/>
              <a:buFont typeface="Arial"/>
              <a:buNone/>
            </a:pPr>
            <a:r>
              <a:rPr lang="en" sz="1533">
                <a:solidFill>
                  <a:srgbClr val="24292F"/>
                </a:solidFill>
                <a:highlight>
                  <a:srgbClr val="FFFFFF"/>
                </a:highlight>
                <a:latin typeface="Covered By Your Grace"/>
                <a:ea typeface="Covered By Your Grace"/>
                <a:cs typeface="Covered By Your Grace"/>
                <a:sym typeface="Covered By Your Grace"/>
              </a:rPr>
              <a:t>Created separate models for each city (London and New York City), for each month of the year, and for each weather feature. The weather features that our models predict are:</a:t>
            </a:r>
            <a:endParaRPr sz="1533">
              <a:solidFill>
                <a:srgbClr val="24292F"/>
              </a:solidFill>
              <a:highlight>
                <a:srgbClr val="FFFFFF"/>
              </a:highlight>
              <a:latin typeface="Covered By Your Grace"/>
              <a:ea typeface="Covered By Your Grace"/>
              <a:cs typeface="Covered By Your Grace"/>
              <a:sym typeface="Covered By Your Grace"/>
            </a:endParaRPr>
          </a:p>
          <a:p>
            <a:pPr indent="-316229" lvl="0" marL="457200" rtl="0" algn="l">
              <a:lnSpc>
                <a:spcPct val="115000"/>
              </a:lnSpc>
              <a:spcBef>
                <a:spcPts val="1200"/>
              </a:spcBef>
              <a:spcAft>
                <a:spcPts val="0"/>
              </a:spcAft>
              <a:buClr>
                <a:srgbClr val="24292F"/>
              </a:buClr>
              <a:buSzPct val="100000"/>
              <a:buFont typeface="Covered By Your Grace"/>
              <a:buChar char="●"/>
            </a:pPr>
            <a:r>
              <a:rPr lang="en" sz="1533">
                <a:solidFill>
                  <a:srgbClr val="24292F"/>
                </a:solidFill>
                <a:highlight>
                  <a:srgbClr val="FFFFFF"/>
                </a:highlight>
                <a:latin typeface="Covered By Your Grace"/>
                <a:ea typeface="Covered By Your Grace"/>
                <a:cs typeface="Covered By Your Grace"/>
                <a:sym typeface="Covered By Your Grace"/>
              </a:rPr>
              <a:t>average monthly high temperature</a:t>
            </a:r>
            <a:endParaRPr sz="1533">
              <a:solidFill>
                <a:srgbClr val="24292F"/>
              </a:solidFill>
              <a:highlight>
                <a:srgbClr val="FFFFFF"/>
              </a:highlight>
              <a:latin typeface="Covered By Your Grace"/>
              <a:ea typeface="Covered By Your Grace"/>
              <a:cs typeface="Covered By Your Grace"/>
              <a:sym typeface="Covered By Your Grace"/>
            </a:endParaRPr>
          </a:p>
          <a:p>
            <a:pPr indent="-316229" lvl="0" marL="457200" rtl="0" algn="l">
              <a:lnSpc>
                <a:spcPct val="115000"/>
              </a:lnSpc>
              <a:spcBef>
                <a:spcPts val="0"/>
              </a:spcBef>
              <a:spcAft>
                <a:spcPts val="0"/>
              </a:spcAft>
              <a:buClr>
                <a:srgbClr val="24292F"/>
              </a:buClr>
              <a:buSzPct val="100000"/>
              <a:buFont typeface="Covered By Your Grace"/>
              <a:buChar char="●"/>
            </a:pPr>
            <a:r>
              <a:rPr lang="en" sz="1533">
                <a:solidFill>
                  <a:srgbClr val="24292F"/>
                </a:solidFill>
                <a:highlight>
                  <a:srgbClr val="FFFFFF"/>
                </a:highlight>
                <a:latin typeface="Covered By Your Grace"/>
                <a:ea typeface="Covered By Your Grace"/>
                <a:cs typeface="Covered By Your Grace"/>
                <a:sym typeface="Covered By Your Grace"/>
              </a:rPr>
              <a:t>total monthly rainfall</a:t>
            </a:r>
            <a:endParaRPr sz="1533">
              <a:solidFill>
                <a:srgbClr val="24292F"/>
              </a:solidFill>
              <a:highlight>
                <a:srgbClr val="FFFFFF"/>
              </a:highlight>
              <a:latin typeface="Covered By Your Grace"/>
              <a:ea typeface="Covered By Your Grace"/>
              <a:cs typeface="Covered By Your Grace"/>
              <a:sym typeface="Covered By Your Grace"/>
            </a:endParaRPr>
          </a:p>
          <a:p>
            <a:pPr indent="-316229" lvl="0" marL="457200" rtl="0" algn="l">
              <a:lnSpc>
                <a:spcPct val="115000"/>
              </a:lnSpc>
              <a:spcBef>
                <a:spcPts val="0"/>
              </a:spcBef>
              <a:spcAft>
                <a:spcPts val="0"/>
              </a:spcAft>
              <a:buClr>
                <a:srgbClr val="24292F"/>
              </a:buClr>
              <a:buSzPct val="100000"/>
              <a:buFont typeface="Covered By Your Grace"/>
              <a:buChar char="●"/>
            </a:pPr>
            <a:r>
              <a:rPr lang="en" sz="1533">
                <a:solidFill>
                  <a:srgbClr val="24292F"/>
                </a:solidFill>
                <a:highlight>
                  <a:srgbClr val="FFFFFF"/>
                </a:highlight>
                <a:latin typeface="Covered By Your Grace"/>
                <a:ea typeface="Covered By Your Grace"/>
                <a:cs typeface="Covered By Your Grace"/>
                <a:sym typeface="Covered By Your Grace"/>
              </a:rPr>
              <a:t>total monthly snowfall (NYC only)</a:t>
            </a:r>
            <a:endParaRPr sz="1533">
              <a:solidFill>
                <a:srgbClr val="24292F"/>
              </a:solidFill>
              <a:highlight>
                <a:srgbClr val="FFFFFF"/>
              </a:highlight>
              <a:latin typeface="Covered By Your Grace"/>
              <a:ea typeface="Covered By Your Grace"/>
              <a:cs typeface="Covered By Your Grace"/>
              <a:sym typeface="Covered By Your Grace"/>
            </a:endParaRPr>
          </a:p>
          <a:p>
            <a:pPr indent="-316229" lvl="0" marL="457200" rtl="0" algn="l">
              <a:lnSpc>
                <a:spcPct val="115000"/>
              </a:lnSpc>
              <a:spcBef>
                <a:spcPts val="0"/>
              </a:spcBef>
              <a:spcAft>
                <a:spcPts val="0"/>
              </a:spcAft>
              <a:buClr>
                <a:srgbClr val="24292F"/>
              </a:buClr>
              <a:buSzPct val="100000"/>
              <a:buFont typeface="Covered By Your Grace"/>
              <a:buChar char="●"/>
            </a:pPr>
            <a:r>
              <a:rPr lang="en" sz="1533">
                <a:solidFill>
                  <a:srgbClr val="24292F"/>
                </a:solidFill>
                <a:highlight>
                  <a:srgbClr val="FFFFFF"/>
                </a:highlight>
                <a:latin typeface="Covered By Your Grace"/>
                <a:ea typeface="Covered By Your Grace"/>
                <a:cs typeface="Covered By Your Grace"/>
                <a:sym typeface="Covered By Your Grace"/>
              </a:rPr>
              <a:t>total monthly sunshine hours (London only)</a:t>
            </a:r>
            <a:endParaRPr sz="1533">
              <a:solidFill>
                <a:srgbClr val="24292F"/>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300"/>
              </a:spcBef>
              <a:spcAft>
                <a:spcPts val="0"/>
              </a:spcAft>
              <a:buClr>
                <a:srgbClr val="24292F"/>
              </a:buClr>
              <a:buSzPct val="83721"/>
              <a:buFont typeface="Arial"/>
              <a:buNone/>
            </a:pPr>
            <a:r>
              <a:t/>
            </a:r>
            <a:endParaRPr sz="1433">
              <a:latin typeface="Covered By Your Grace"/>
              <a:ea typeface="Covered By Your Grace"/>
              <a:cs typeface="Covered By Your Grace"/>
              <a:sym typeface="Covered By Your Grace"/>
            </a:endParaRPr>
          </a:p>
          <a:p>
            <a:pPr indent="0" lvl="0" marL="0" rtl="0" algn="l">
              <a:lnSpc>
                <a:spcPct val="115000"/>
              </a:lnSpc>
              <a:spcBef>
                <a:spcPts val="0"/>
              </a:spcBef>
              <a:spcAft>
                <a:spcPts val="0"/>
              </a:spcAft>
              <a:buNone/>
            </a:pPr>
            <a:r>
              <a:rPr lang="en" sz="1533">
                <a:solidFill>
                  <a:srgbClr val="24292F"/>
                </a:solidFill>
                <a:highlight>
                  <a:srgbClr val="FFFFFF"/>
                </a:highlight>
                <a:latin typeface="Covered By Your Grace"/>
                <a:ea typeface="Covered By Your Grace"/>
                <a:cs typeface="Covered By Your Grace"/>
                <a:sym typeface="Covered By Your Grace"/>
              </a:rPr>
              <a:t>We used Scikit-learn's train_test_split to separate our dataset into training sets and testing sets. </a:t>
            </a:r>
            <a:endParaRPr sz="1533">
              <a:solidFill>
                <a:srgbClr val="24292F"/>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533">
                <a:solidFill>
                  <a:srgbClr val="24292F"/>
                </a:solidFill>
                <a:highlight>
                  <a:srgbClr val="FFFFFF"/>
                </a:highlight>
                <a:latin typeface="Covered By Your Grace"/>
                <a:ea typeface="Covered By Your Grace"/>
                <a:cs typeface="Covered By Your Grace"/>
                <a:sym typeface="Covered By Your Grace"/>
              </a:rPr>
              <a:t>Each model is trained on 75% of the dataset and tested on the remaining 25%. </a:t>
            </a:r>
            <a:endParaRPr sz="1533">
              <a:solidFill>
                <a:srgbClr val="24292F"/>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Clr>
                <a:srgbClr val="24292F"/>
              </a:buClr>
              <a:buSzPct val="78261"/>
              <a:buFont typeface="Arial"/>
              <a:buNone/>
            </a:pPr>
            <a:r>
              <a:rPr lang="en" sz="1533">
                <a:solidFill>
                  <a:srgbClr val="24292F"/>
                </a:solidFill>
                <a:highlight>
                  <a:srgbClr val="FFFFFF"/>
                </a:highlight>
                <a:latin typeface="Covered By Your Grace"/>
                <a:ea typeface="Covered By Your Grace"/>
                <a:cs typeface="Covered By Your Grace"/>
                <a:sym typeface="Covered By Your Grace"/>
              </a:rPr>
              <a:t>To evaluate our models, we utilized Mean Squared Error (MSE).</a:t>
            </a:r>
            <a:endParaRPr sz="1533">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1200">
              <a:solidFill>
                <a:srgbClr val="24292F"/>
              </a:solidFill>
              <a:highlight>
                <a:srgbClr val="FFFFFF"/>
              </a:highlight>
            </a:endParaRPr>
          </a:p>
          <a:p>
            <a:pPr indent="0" lvl="0" marL="0" rtl="0" algn="ctr">
              <a:lnSpc>
                <a:spcPct val="115000"/>
              </a:lnSpc>
              <a:spcBef>
                <a:spcPts val="1200"/>
              </a:spcBef>
              <a:spcAft>
                <a:spcPts val="0"/>
              </a:spcAft>
              <a:buNone/>
            </a:pPr>
            <a:r>
              <a:t/>
            </a:r>
            <a:endParaRPr sz="21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a:p>
        </p:txBody>
      </p:sp>
      <p:pic>
        <p:nvPicPr>
          <p:cNvPr id="189" name="Google Shape;189;p30"/>
          <p:cNvPicPr preferRelativeResize="0"/>
          <p:nvPr/>
        </p:nvPicPr>
        <p:blipFill>
          <a:blip r:embed="rId3">
            <a:alphaModFix/>
          </a:blip>
          <a:stretch>
            <a:fillRect/>
          </a:stretch>
        </p:blipFill>
        <p:spPr>
          <a:xfrm>
            <a:off x="4106825" y="355404"/>
            <a:ext cx="4564602" cy="3583299"/>
          </a:xfrm>
          <a:prstGeom prst="rect">
            <a:avLst/>
          </a:prstGeom>
          <a:noFill/>
          <a:ln>
            <a:noFill/>
          </a:ln>
        </p:spPr>
      </p:pic>
      <p:sp>
        <p:nvSpPr>
          <p:cNvPr id="190" name="Google Shape;190;p30"/>
          <p:cNvSpPr txBox="1"/>
          <p:nvPr/>
        </p:nvSpPr>
        <p:spPr>
          <a:xfrm>
            <a:off x="4316650" y="3938700"/>
            <a:ext cx="4477800" cy="161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24292F"/>
                </a:solidFill>
                <a:highlight>
                  <a:srgbClr val="FFFFFF"/>
                </a:highlight>
              </a:rPr>
              <a:t>*</a:t>
            </a:r>
            <a:r>
              <a:rPr i="1" lang="en" sz="1000">
                <a:solidFill>
                  <a:srgbClr val="24292F"/>
                </a:solidFill>
                <a:highlight>
                  <a:srgbClr val="FFFFFF"/>
                </a:highlight>
              </a:rPr>
              <a:t>Updated our Machine Learning Model from Neural Network Model to a simpler linear regression model. Upon reviewing some preliminary trends, we decided to select this model instead of our previously identified neural network model. We made this change because we felt the linear model was easier to leverage and more effectively provided the predictions we wanted for our project. </a:t>
            </a:r>
            <a:endParaRPr i="1" sz="100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ctrTitle"/>
          </p:nvPr>
        </p:nvSpPr>
        <p:spPr>
          <a:xfrm>
            <a:off x="247250" y="3208550"/>
            <a:ext cx="3468000" cy="26307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21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633">
                <a:solidFill>
                  <a:srgbClr val="980000"/>
                </a:solidFill>
                <a:highlight>
                  <a:schemeClr val="lt1"/>
                </a:highlight>
                <a:latin typeface="Covered By Your Grace"/>
                <a:ea typeface="Covered By Your Grace"/>
                <a:cs typeface="Covered By Your Grace"/>
                <a:sym typeface="Covered By Your Grace"/>
              </a:rPr>
              <a:t>Model Analysis</a:t>
            </a:r>
            <a:endParaRPr sz="2633">
              <a:solidFill>
                <a:srgbClr val="980000"/>
              </a:solidFill>
              <a:highlight>
                <a:schemeClr val="lt1"/>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422">
                <a:solidFill>
                  <a:srgbClr val="24292F"/>
                </a:solidFill>
                <a:highlight>
                  <a:srgbClr val="FFFFFF"/>
                </a:highlight>
                <a:latin typeface="Covered By Your Grace"/>
                <a:ea typeface="Covered By Your Grace"/>
                <a:cs typeface="Covered By Your Grace"/>
                <a:sym typeface="Covered By Your Grace"/>
              </a:rPr>
              <a:t>We compared performance of these individual-month models to models that included data for all months and used month number as an input. When comparing model performance, the individual-month models generally had much better performance. For the rainfall model, however, the combined model performed slightly better. For consistency purposes, all models were broken out into individual months.</a:t>
            </a:r>
            <a:endParaRPr sz="1422">
              <a:solidFill>
                <a:srgbClr val="24292F"/>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422">
                <a:solidFill>
                  <a:srgbClr val="24292F"/>
                </a:solidFill>
                <a:highlight>
                  <a:srgbClr val="FFFFFF"/>
                </a:highlight>
                <a:latin typeface="Covered By Your Grace"/>
                <a:ea typeface="Covered By Your Grace"/>
                <a:cs typeface="Covered By Your Grace"/>
                <a:sym typeface="Covered By Your Grace"/>
              </a:rPr>
              <a:t>In preliminary versions of our models, graphs were created with a scatter plot for training and testing data and a line for the prediction model.</a:t>
            </a:r>
            <a:endParaRPr sz="1422">
              <a:solidFill>
                <a:srgbClr val="24292F"/>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1422">
                <a:solidFill>
                  <a:srgbClr val="24292F"/>
                </a:solidFill>
                <a:highlight>
                  <a:srgbClr val="FFFFFF"/>
                </a:highlight>
                <a:latin typeface="Covered By Your Grace"/>
                <a:ea typeface="Covered By Your Grace"/>
                <a:cs typeface="Covered By Your Grace"/>
                <a:sym typeface="Covered By Your Grace"/>
              </a:rPr>
              <a:t>To create the predicted weather ranges for each city, we used the Mean Absolute Error (MAE) -/+ the predicted value. We then rounded the total rainfall to the nearest tenth of an inch. For other weather features, we rounded down to the nearest integer for the low end of the prediction range and up to the nearest integer for the high end of the range.</a:t>
            </a:r>
            <a:endParaRPr sz="1422">
              <a:solidFill>
                <a:srgbClr val="24292F"/>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t/>
            </a:r>
            <a:endParaRPr sz="1200">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sz="1533">
              <a:solidFill>
                <a:srgbClr val="24292F"/>
              </a:solidFill>
              <a:highlight>
                <a:srgbClr val="FFFFFF"/>
              </a:highlight>
              <a:latin typeface="Covered By Your Grace"/>
              <a:ea typeface="Covered By Your Grace"/>
              <a:cs typeface="Covered By Your Grace"/>
              <a:sym typeface="Covered By Your Grace"/>
            </a:endParaRPr>
          </a:p>
        </p:txBody>
      </p:sp>
      <p:pic>
        <p:nvPicPr>
          <p:cNvPr id="196" name="Google Shape;196;p31"/>
          <p:cNvPicPr preferRelativeResize="0"/>
          <p:nvPr/>
        </p:nvPicPr>
        <p:blipFill>
          <a:blip r:embed="rId3">
            <a:alphaModFix/>
          </a:blip>
          <a:stretch>
            <a:fillRect/>
          </a:stretch>
        </p:blipFill>
        <p:spPr>
          <a:xfrm>
            <a:off x="3934463" y="774988"/>
            <a:ext cx="5102475" cy="2713023"/>
          </a:xfrm>
          <a:prstGeom prst="rect">
            <a:avLst/>
          </a:prstGeom>
          <a:noFill/>
          <a:ln>
            <a:noFill/>
          </a:ln>
        </p:spPr>
      </p:pic>
      <p:sp>
        <p:nvSpPr>
          <p:cNvPr id="197" name="Google Shape;197;p31"/>
          <p:cNvSpPr txBox="1"/>
          <p:nvPr/>
        </p:nvSpPr>
        <p:spPr>
          <a:xfrm>
            <a:off x="3934475" y="3665100"/>
            <a:ext cx="48750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200">
                <a:solidFill>
                  <a:srgbClr val="24292F"/>
                </a:solidFill>
                <a:highlight>
                  <a:srgbClr val="FFFFFF"/>
                </a:highlight>
                <a:latin typeface="Covered By Your Grace"/>
                <a:ea typeface="Covered By Your Grace"/>
                <a:cs typeface="Covered By Your Grace"/>
                <a:sym typeface="Covered By Your Grace"/>
              </a:rPr>
              <a:t>Initially we planned to show predictions for 2022 and 2023 but we found these ranges were nearly identical thus we only show one column for each weather feature. An example for London is above..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336575" y="668588"/>
            <a:ext cx="2711426" cy="4518323"/>
          </a:xfrm>
          <a:prstGeom prst="rect">
            <a:avLst/>
          </a:prstGeom>
          <a:noFill/>
          <a:ln>
            <a:noFill/>
          </a:ln>
        </p:spPr>
      </p:pic>
      <p:pic>
        <p:nvPicPr>
          <p:cNvPr id="61" name="Google Shape;61;p14"/>
          <p:cNvPicPr preferRelativeResize="0"/>
          <p:nvPr/>
        </p:nvPicPr>
        <p:blipFill>
          <a:blip r:embed="rId4">
            <a:alphaModFix/>
          </a:blip>
          <a:stretch>
            <a:fillRect/>
          </a:stretch>
        </p:blipFill>
        <p:spPr>
          <a:xfrm rot="-927737">
            <a:off x="88701" y="2641375"/>
            <a:ext cx="624099" cy="750202"/>
          </a:xfrm>
          <a:prstGeom prst="rect">
            <a:avLst/>
          </a:prstGeom>
          <a:noFill/>
          <a:ln>
            <a:noFill/>
          </a:ln>
        </p:spPr>
      </p:pic>
      <p:sp>
        <p:nvSpPr>
          <p:cNvPr id="62" name="Google Shape;62;p14"/>
          <p:cNvSpPr txBox="1"/>
          <p:nvPr/>
        </p:nvSpPr>
        <p:spPr>
          <a:xfrm>
            <a:off x="2184950" y="1175725"/>
            <a:ext cx="4489800" cy="2978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688">
                <a:solidFill>
                  <a:srgbClr val="24292F"/>
                </a:solidFill>
                <a:highlight>
                  <a:srgbClr val="FFFFFF"/>
                </a:highlight>
                <a:latin typeface="Covered By Your Grace"/>
                <a:ea typeface="Covered By Your Grace"/>
                <a:cs typeface="Covered By Your Grace"/>
                <a:sym typeface="Covered By Your Grace"/>
              </a:rPr>
              <a:t>Before you grab your walking shoes, cameras, and water bottle, to explore “The Big Apple” or “The City”, you will need to plan for your big city vacation adventure and we are here to help!</a:t>
            </a:r>
            <a:endParaRPr>
              <a:latin typeface="Covered By Your Grace"/>
              <a:ea typeface="Covered By Your Grace"/>
              <a:cs typeface="Covered By Your Grace"/>
              <a:sym typeface="Covered By Your Grace"/>
            </a:endParaRPr>
          </a:p>
        </p:txBody>
      </p:sp>
      <p:pic>
        <p:nvPicPr>
          <p:cNvPr id="63" name="Google Shape;63;p14"/>
          <p:cNvPicPr preferRelativeResize="0"/>
          <p:nvPr/>
        </p:nvPicPr>
        <p:blipFill>
          <a:blip r:embed="rId5">
            <a:alphaModFix/>
          </a:blip>
          <a:stretch>
            <a:fillRect/>
          </a:stretch>
        </p:blipFill>
        <p:spPr>
          <a:xfrm rot="849259">
            <a:off x="6096526" y="3967177"/>
            <a:ext cx="780200" cy="780200"/>
          </a:xfrm>
          <a:prstGeom prst="rect">
            <a:avLst/>
          </a:prstGeom>
          <a:noFill/>
          <a:ln>
            <a:noFill/>
          </a:ln>
        </p:spPr>
      </p:pic>
      <p:pic>
        <p:nvPicPr>
          <p:cNvPr id="64" name="Google Shape;64;p14"/>
          <p:cNvPicPr preferRelativeResize="0"/>
          <p:nvPr/>
        </p:nvPicPr>
        <p:blipFill>
          <a:blip r:embed="rId6">
            <a:alphaModFix/>
          </a:blip>
          <a:stretch>
            <a:fillRect/>
          </a:stretch>
        </p:blipFill>
        <p:spPr>
          <a:xfrm>
            <a:off x="6474174" y="-236800"/>
            <a:ext cx="3086603" cy="5143501"/>
          </a:xfrm>
          <a:prstGeom prst="rect">
            <a:avLst/>
          </a:prstGeom>
          <a:noFill/>
          <a:ln>
            <a:noFill/>
          </a:ln>
        </p:spPr>
      </p:pic>
      <p:pic>
        <p:nvPicPr>
          <p:cNvPr id="65" name="Google Shape;65;p14"/>
          <p:cNvPicPr preferRelativeResize="0"/>
          <p:nvPr/>
        </p:nvPicPr>
        <p:blipFill>
          <a:blip r:embed="rId7">
            <a:alphaModFix/>
          </a:blip>
          <a:stretch>
            <a:fillRect/>
          </a:stretch>
        </p:blipFill>
        <p:spPr>
          <a:xfrm>
            <a:off x="7011400" y="3536899"/>
            <a:ext cx="537400" cy="617226"/>
          </a:xfrm>
          <a:prstGeom prst="rect">
            <a:avLst/>
          </a:prstGeom>
          <a:noFill/>
          <a:ln>
            <a:noFill/>
          </a:ln>
        </p:spPr>
      </p:pic>
      <p:sp>
        <p:nvSpPr>
          <p:cNvPr id="66" name="Google Shape;66;p14"/>
          <p:cNvSpPr txBox="1"/>
          <p:nvPr/>
        </p:nvSpPr>
        <p:spPr>
          <a:xfrm>
            <a:off x="6646825" y="279200"/>
            <a:ext cx="61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7" name="Google Shape;67;p14"/>
          <p:cNvPicPr preferRelativeResize="0"/>
          <p:nvPr/>
        </p:nvPicPr>
        <p:blipFill>
          <a:blip r:embed="rId8">
            <a:alphaModFix/>
          </a:blip>
          <a:stretch>
            <a:fillRect/>
          </a:stretch>
        </p:blipFill>
        <p:spPr>
          <a:xfrm rot="-617971">
            <a:off x="303452" y="4316775"/>
            <a:ext cx="381064" cy="400200"/>
          </a:xfrm>
          <a:prstGeom prst="rect">
            <a:avLst/>
          </a:prstGeom>
          <a:noFill/>
          <a:ln>
            <a:noFill/>
          </a:ln>
        </p:spPr>
      </p:pic>
      <p:pic>
        <p:nvPicPr>
          <p:cNvPr id="68" name="Google Shape;68;p14"/>
          <p:cNvPicPr preferRelativeResize="0"/>
          <p:nvPr/>
        </p:nvPicPr>
        <p:blipFill>
          <a:blip r:embed="rId9">
            <a:alphaModFix/>
          </a:blip>
          <a:stretch>
            <a:fillRect/>
          </a:stretch>
        </p:blipFill>
        <p:spPr>
          <a:xfrm>
            <a:off x="3309638" y="4154124"/>
            <a:ext cx="1768540" cy="8894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idx="4294967295" type="ctrTitle"/>
          </p:nvPr>
        </p:nvSpPr>
        <p:spPr>
          <a:xfrm>
            <a:off x="311700" y="1131150"/>
            <a:ext cx="8520600" cy="2523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5000">
                <a:solidFill>
                  <a:srgbClr val="980000"/>
                </a:solidFill>
                <a:highlight>
                  <a:schemeClr val="lt1"/>
                </a:highlight>
                <a:latin typeface="Covered By Your Grace"/>
                <a:ea typeface="Covered By Your Grace"/>
                <a:cs typeface="Covered By Your Grace"/>
                <a:sym typeface="Covered By Your Grace"/>
              </a:rPr>
              <a:t>Notes for Next Steps</a:t>
            </a:r>
            <a:endParaRPr sz="5000">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sz="1650">
              <a:solidFill>
                <a:srgbClr val="980000"/>
              </a:solidFill>
              <a:highlight>
                <a:schemeClr val="lt1"/>
              </a:highlight>
              <a:latin typeface="Covered By Your Grace"/>
              <a:ea typeface="Covered By Your Grace"/>
              <a:cs typeface="Covered By Your Grace"/>
              <a:sym typeface="Covered By Your Grac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ctrTitle"/>
          </p:nvPr>
        </p:nvSpPr>
        <p:spPr>
          <a:xfrm>
            <a:off x="365408" y="17217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980"/>
              <a:t>Next Steps on PowerPoint</a:t>
            </a:r>
            <a:r>
              <a:rPr lang="en" sz="2980"/>
              <a:t>:</a:t>
            </a:r>
            <a:endParaRPr sz="2980"/>
          </a:p>
          <a:p>
            <a:pPr indent="0" lvl="0" marL="0" rtl="0" algn="ctr">
              <a:spcBef>
                <a:spcPts val="0"/>
              </a:spcBef>
              <a:spcAft>
                <a:spcPts val="0"/>
              </a:spcAft>
              <a:buSzPts val="990"/>
              <a:buNone/>
            </a:pPr>
            <a:r>
              <a:t/>
            </a:r>
            <a:endParaRPr sz="2980"/>
          </a:p>
          <a:p>
            <a:pPr indent="-309880" lvl="0" marL="457200" rtl="0" algn="l">
              <a:spcBef>
                <a:spcPts val="0"/>
              </a:spcBef>
              <a:spcAft>
                <a:spcPts val="0"/>
              </a:spcAft>
              <a:buSzPts val="1280"/>
              <a:buChar char="●"/>
            </a:pPr>
            <a:r>
              <a:rPr lang="en" sz="1280"/>
              <a:t>Get Feedback from Team</a:t>
            </a:r>
            <a:endParaRPr sz="1280"/>
          </a:p>
          <a:p>
            <a:pPr indent="-309880" lvl="0" marL="457200" rtl="0" algn="l">
              <a:spcBef>
                <a:spcPts val="0"/>
              </a:spcBef>
              <a:spcAft>
                <a:spcPts val="0"/>
              </a:spcAft>
              <a:buSzPts val="1280"/>
              <a:buChar char="●"/>
            </a:pPr>
            <a:r>
              <a:rPr lang="en" sz="1280"/>
              <a:t>Edit Grammar</a:t>
            </a:r>
            <a:endParaRPr sz="1280"/>
          </a:p>
          <a:p>
            <a:pPr indent="-309880" lvl="0" marL="457200" rtl="0" algn="l">
              <a:spcBef>
                <a:spcPts val="0"/>
              </a:spcBef>
              <a:spcAft>
                <a:spcPts val="0"/>
              </a:spcAft>
              <a:buSzPts val="1280"/>
              <a:buChar char="●"/>
            </a:pPr>
            <a:r>
              <a:rPr lang="en" sz="1280"/>
              <a:t>Reduce Verbiage - move some info to speaker notes</a:t>
            </a:r>
            <a:endParaRPr sz="1280"/>
          </a:p>
          <a:p>
            <a:pPr indent="-309880" lvl="0" marL="457200" rtl="0" algn="l">
              <a:spcBef>
                <a:spcPts val="0"/>
              </a:spcBef>
              <a:spcAft>
                <a:spcPts val="0"/>
              </a:spcAft>
              <a:buSzPts val="1280"/>
              <a:buChar char="●"/>
            </a:pPr>
            <a:r>
              <a:rPr lang="en" sz="1280"/>
              <a:t>Pick a look - design, then light clip art or more sophisticated (I have neutral looking tourist, and ladies who pop for each city, and then the set I included)...alot will depend on the final design...</a:t>
            </a:r>
            <a:endParaRPr sz="1280"/>
          </a:p>
          <a:p>
            <a:pPr indent="-309880" lvl="0" marL="457200" rtl="0" algn="l">
              <a:spcBef>
                <a:spcPts val="0"/>
              </a:spcBef>
              <a:spcAft>
                <a:spcPts val="0"/>
              </a:spcAft>
              <a:buSzPts val="1280"/>
              <a:buChar char="●"/>
            </a:pPr>
            <a:r>
              <a:rPr lang="en" sz="1280"/>
              <a:t>Add animation</a:t>
            </a:r>
            <a:endParaRPr sz="1280"/>
          </a:p>
          <a:p>
            <a:pPr indent="-309880" lvl="0" marL="457200" rtl="0" algn="l">
              <a:spcBef>
                <a:spcPts val="0"/>
              </a:spcBef>
              <a:spcAft>
                <a:spcPts val="0"/>
              </a:spcAft>
              <a:buSzPts val="1280"/>
              <a:buChar char="●"/>
            </a:pPr>
            <a:r>
              <a:rPr lang="en" sz="1280"/>
              <a:t>Wishlist</a:t>
            </a:r>
            <a:endParaRPr sz="1280"/>
          </a:p>
          <a:p>
            <a:pPr indent="-309880" lvl="0" marL="457200" rtl="0" algn="l">
              <a:spcBef>
                <a:spcPts val="0"/>
              </a:spcBef>
              <a:spcAft>
                <a:spcPts val="0"/>
              </a:spcAft>
              <a:buSzPts val="1280"/>
              <a:buChar char="●"/>
            </a:pPr>
            <a:r>
              <a:rPr lang="en" sz="1280"/>
              <a:t>Challenges</a:t>
            </a:r>
            <a:endParaRPr sz="1280"/>
          </a:p>
          <a:p>
            <a:pPr indent="-309880" lvl="0" marL="457200" rtl="0" algn="l">
              <a:spcBef>
                <a:spcPts val="0"/>
              </a:spcBef>
              <a:spcAft>
                <a:spcPts val="0"/>
              </a:spcAft>
              <a:buSzPts val="1280"/>
              <a:buChar char="●"/>
            </a:pPr>
            <a:r>
              <a:rPr lang="en" sz="1280"/>
              <a:t>Insert code clipits, sample scatter plot </a:t>
            </a:r>
            <a:r>
              <a:rPr lang="en" sz="1280"/>
              <a:t>output from charts, and actual dashboard.</a:t>
            </a:r>
            <a:r>
              <a:rPr lang="en" sz="1280"/>
              <a:t> </a:t>
            </a:r>
            <a:endParaRPr sz="1280"/>
          </a:p>
          <a:p>
            <a:pPr indent="0" lvl="0" marL="457200" rtl="0" algn="l">
              <a:spcBef>
                <a:spcPts val="0"/>
              </a:spcBef>
              <a:spcAft>
                <a:spcPts val="0"/>
              </a:spcAft>
              <a:buNone/>
            </a:pPr>
            <a:r>
              <a:t/>
            </a:r>
            <a:endParaRPr sz="1280"/>
          </a:p>
          <a:p>
            <a:pPr indent="0" lvl="0" marL="0" rtl="0" algn="ctr">
              <a:spcBef>
                <a:spcPts val="0"/>
              </a:spcBef>
              <a:spcAft>
                <a:spcPts val="0"/>
              </a:spcAft>
              <a:buSzPts val="990"/>
              <a:buNone/>
            </a:pPr>
            <a:r>
              <a:t/>
            </a:r>
            <a:endParaRPr sz="298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ctrTitle"/>
          </p:nvPr>
        </p:nvSpPr>
        <p:spPr>
          <a:xfrm>
            <a:off x="225783" y="-6084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Permission approved by artist to use in presentation:</a:t>
            </a:r>
            <a:endParaRPr sz="3000"/>
          </a:p>
          <a:p>
            <a:pPr indent="0" lvl="0" marL="0" rtl="0" algn="ctr">
              <a:spcBef>
                <a:spcPts val="0"/>
              </a:spcBef>
              <a:spcAft>
                <a:spcPts val="0"/>
              </a:spcAft>
              <a:buNone/>
            </a:pPr>
            <a:r>
              <a:rPr lang="en" sz="1200" u="sng">
                <a:solidFill>
                  <a:srgbClr val="222222"/>
                </a:solidFill>
                <a:highlight>
                  <a:srgbClr val="EAEAEA"/>
                </a:highlight>
                <a:latin typeface="Droid Sans"/>
                <a:ea typeface="Droid Sans"/>
                <a:cs typeface="Droid Sans"/>
                <a:sym typeface="Droid Sans"/>
                <a:hlinkClick r:id="rId3">
                  <a:extLst>
                    <a:ext uri="{A12FA001-AC4F-418D-AE19-62706E023703}">
                      <ahyp:hlinkClr val="tx"/>
                    </a:ext>
                  </a:extLst>
                </a:hlinkClick>
              </a:rPr>
              <a:t>www.etsy.com/listing/809496152/london-icon-watercolor-illustration</a:t>
            </a:r>
            <a:endParaRPr sz="3000"/>
          </a:p>
        </p:txBody>
      </p:sp>
      <p:pic>
        <p:nvPicPr>
          <p:cNvPr id="213" name="Google Shape;213;p34"/>
          <p:cNvPicPr preferRelativeResize="0"/>
          <p:nvPr/>
        </p:nvPicPr>
        <p:blipFill>
          <a:blip r:embed="rId4">
            <a:alphaModFix/>
          </a:blip>
          <a:stretch>
            <a:fillRect/>
          </a:stretch>
        </p:blipFill>
        <p:spPr>
          <a:xfrm>
            <a:off x="302725" y="1830750"/>
            <a:ext cx="3463539" cy="3312750"/>
          </a:xfrm>
          <a:prstGeom prst="rect">
            <a:avLst/>
          </a:prstGeom>
          <a:noFill/>
          <a:ln>
            <a:noFill/>
          </a:ln>
        </p:spPr>
      </p:pic>
      <p:pic>
        <p:nvPicPr>
          <p:cNvPr id="214" name="Google Shape;214;p34"/>
          <p:cNvPicPr preferRelativeResize="0"/>
          <p:nvPr/>
        </p:nvPicPr>
        <p:blipFill>
          <a:blip r:embed="rId5">
            <a:alphaModFix/>
          </a:blip>
          <a:stretch>
            <a:fillRect/>
          </a:stretch>
        </p:blipFill>
        <p:spPr>
          <a:xfrm>
            <a:off x="3833475" y="1830750"/>
            <a:ext cx="3317362" cy="3312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ctrTitle"/>
          </p:nvPr>
        </p:nvSpPr>
        <p:spPr>
          <a:xfrm>
            <a:off x="311700" y="744575"/>
            <a:ext cx="8520600" cy="25233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lang="en" sz="2688">
                <a:solidFill>
                  <a:srgbClr val="24292F"/>
                </a:solidFill>
                <a:highlight>
                  <a:schemeClr val="lt1"/>
                </a:highlight>
                <a:latin typeface="Covered By Your Grace"/>
                <a:ea typeface="Covered By Your Grace"/>
                <a:cs typeface="Covered By Your Grace"/>
                <a:sym typeface="Covered By Your Grace"/>
              </a:rPr>
              <a:t>Utilizing </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6650">
                <a:solidFill>
                  <a:srgbClr val="980000"/>
                </a:solidFill>
                <a:highlight>
                  <a:schemeClr val="lt1"/>
                </a:highlight>
                <a:latin typeface="Covered By Your Grace"/>
                <a:ea typeface="Covered By Your Grace"/>
                <a:cs typeface="Covered By Your Grace"/>
                <a:sym typeface="Covered By Your Grace"/>
              </a:rPr>
              <a:t>Tableau</a:t>
            </a:r>
            <a:r>
              <a:rPr lang="en" sz="2688">
                <a:solidFill>
                  <a:srgbClr val="980000"/>
                </a:solidFill>
                <a:highlight>
                  <a:schemeClr val="lt1"/>
                </a:highlight>
                <a:latin typeface="Covered By Your Grace"/>
                <a:ea typeface="Covered By Your Grace"/>
                <a:cs typeface="Covered By Your Grace"/>
                <a:sym typeface="Covered By Your Grace"/>
              </a:rPr>
              <a:t> </a:t>
            </a:r>
            <a:endParaRPr sz="26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rPr lang="en" sz="2688">
                <a:solidFill>
                  <a:srgbClr val="24292F"/>
                </a:solidFill>
                <a:highlight>
                  <a:schemeClr val="lt1"/>
                </a:highlight>
                <a:latin typeface="Covered By Your Grace"/>
                <a:ea typeface="Covered By Your Grace"/>
                <a:cs typeface="Covered By Your Grace"/>
                <a:sym typeface="Covered By Your Grace"/>
              </a:rPr>
              <a:t>for our Dashboard...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rot="-5">
            <a:off x="1117725" y="2330251"/>
            <a:ext cx="2166628" cy="2448822"/>
          </a:xfrm>
          <a:prstGeom prst="rect">
            <a:avLst/>
          </a:prstGeom>
          <a:noFill/>
          <a:ln>
            <a:noFill/>
          </a:ln>
        </p:spPr>
      </p:pic>
      <p:pic>
        <p:nvPicPr>
          <p:cNvPr id="79" name="Google Shape;79;p16"/>
          <p:cNvPicPr preferRelativeResize="0"/>
          <p:nvPr/>
        </p:nvPicPr>
        <p:blipFill>
          <a:blip r:embed="rId4">
            <a:alphaModFix/>
          </a:blip>
          <a:stretch>
            <a:fillRect/>
          </a:stretch>
        </p:blipFill>
        <p:spPr>
          <a:xfrm rot="6">
            <a:off x="5606100" y="2646727"/>
            <a:ext cx="2445426" cy="1980795"/>
          </a:xfrm>
          <a:prstGeom prst="rect">
            <a:avLst/>
          </a:prstGeom>
          <a:noFill/>
          <a:ln>
            <a:noFill/>
          </a:ln>
        </p:spPr>
      </p:pic>
      <p:sp>
        <p:nvSpPr>
          <p:cNvPr id="80" name="Google Shape;80;p16"/>
          <p:cNvSpPr txBox="1"/>
          <p:nvPr/>
        </p:nvSpPr>
        <p:spPr>
          <a:xfrm>
            <a:off x="2280950" y="1108250"/>
            <a:ext cx="4319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200">
              <a:solidFill>
                <a:srgbClr val="24292F"/>
              </a:solidFill>
              <a:highlight>
                <a:srgbClr val="FFFFFF"/>
              </a:highlight>
            </a:endParaRPr>
          </a:p>
        </p:txBody>
      </p:sp>
      <p:sp>
        <p:nvSpPr>
          <p:cNvPr id="81" name="Google Shape;81;p16"/>
          <p:cNvSpPr txBox="1"/>
          <p:nvPr/>
        </p:nvSpPr>
        <p:spPr>
          <a:xfrm>
            <a:off x="593950" y="1159400"/>
            <a:ext cx="8274000" cy="1074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688">
                <a:solidFill>
                  <a:srgbClr val="24292F"/>
                </a:solidFill>
                <a:highlight>
                  <a:srgbClr val="FFFFFF"/>
                </a:highlight>
                <a:latin typeface="Covered By Your Grace"/>
                <a:ea typeface="Covered By Your Grace"/>
                <a:cs typeface="Covered By Your Grace"/>
                <a:sym typeface="Covered By Your Grace"/>
              </a:rPr>
              <a:t>You will have an interactive experience where you will first be prompted to select which </a:t>
            </a:r>
            <a:r>
              <a:rPr lang="en" sz="2688">
                <a:solidFill>
                  <a:srgbClr val="980000"/>
                </a:solidFill>
                <a:highlight>
                  <a:srgbClr val="FFFFFF"/>
                </a:highlight>
                <a:latin typeface="Covered By Your Grace"/>
                <a:ea typeface="Covered By Your Grace"/>
                <a:cs typeface="Covered By Your Grace"/>
                <a:sym typeface="Covered By Your Grace"/>
              </a:rPr>
              <a:t>BIG CITY</a:t>
            </a:r>
            <a:r>
              <a:rPr lang="en" sz="2688">
                <a:solidFill>
                  <a:srgbClr val="24292F"/>
                </a:solidFill>
                <a:highlight>
                  <a:srgbClr val="FFFFFF"/>
                </a:highlight>
                <a:latin typeface="Covered By Your Grace"/>
                <a:ea typeface="Covered By Your Grace"/>
                <a:cs typeface="Covered By Your Grace"/>
                <a:sym typeface="Covered By Your Grace"/>
              </a:rPr>
              <a:t> that you want to explore...</a:t>
            </a:r>
            <a:endParaRPr sz="2688">
              <a:solidFill>
                <a:srgbClr val="24292F"/>
              </a:solidFill>
              <a:highlight>
                <a:srgbClr val="FFFFFF"/>
              </a:highlight>
              <a:latin typeface="Covered By Your Grace"/>
              <a:ea typeface="Covered By Your Grace"/>
              <a:cs typeface="Covered By Your Grace"/>
              <a:sym typeface="Covered By Your Grace"/>
            </a:endParaRPr>
          </a:p>
        </p:txBody>
      </p:sp>
      <p:pic>
        <p:nvPicPr>
          <p:cNvPr id="82" name="Google Shape;82;p16"/>
          <p:cNvPicPr preferRelativeResize="0"/>
          <p:nvPr/>
        </p:nvPicPr>
        <p:blipFill>
          <a:blip r:embed="rId5">
            <a:alphaModFix/>
          </a:blip>
          <a:stretch>
            <a:fillRect/>
          </a:stretch>
        </p:blipFill>
        <p:spPr>
          <a:xfrm rot="3177629">
            <a:off x="68931" y="-352197"/>
            <a:ext cx="1510215" cy="1531495"/>
          </a:xfrm>
          <a:prstGeom prst="rect">
            <a:avLst/>
          </a:prstGeom>
          <a:noFill/>
          <a:ln>
            <a:noFill/>
          </a:ln>
        </p:spPr>
      </p:pic>
      <p:sp>
        <p:nvSpPr>
          <p:cNvPr id="83" name="Google Shape;83;p16"/>
          <p:cNvSpPr txBox="1"/>
          <p:nvPr/>
        </p:nvSpPr>
        <p:spPr>
          <a:xfrm>
            <a:off x="3733050" y="3183550"/>
            <a:ext cx="1677900" cy="598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688">
                <a:solidFill>
                  <a:srgbClr val="24292F"/>
                </a:solidFill>
                <a:highlight>
                  <a:schemeClr val="lt1"/>
                </a:highlight>
                <a:latin typeface="Covered By Your Grace"/>
                <a:ea typeface="Covered By Your Grace"/>
                <a:cs typeface="Covered By Your Grace"/>
                <a:sym typeface="Covered By Your Grace"/>
              </a:rPr>
              <a: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nvSpPr>
        <p:spPr>
          <a:xfrm>
            <a:off x="451800" y="219250"/>
            <a:ext cx="7359900" cy="304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688">
                <a:solidFill>
                  <a:srgbClr val="980000"/>
                </a:solidFill>
                <a:highlight>
                  <a:srgbClr val="FFFFFF"/>
                </a:highlight>
                <a:latin typeface="Covered By Your Grace"/>
                <a:ea typeface="Covered By Your Grace"/>
                <a:cs typeface="Covered By Your Grace"/>
                <a:sym typeface="Covered By Your Grace"/>
              </a:rPr>
              <a:t>N</a:t>
            </a:r>
            <a:r>
              <a:rPr lang="en" sz="2188">
                <a:solidFill>
                  <a:srgbClr val="980000"/>
                </a:solidFill>
                <a:highlight>
                  <a:srgbClr val="FFFFFF"/>
                </a:highlight>
                <a:latin typeface="Covered By Your Grace"/>
                <a:ea typeface="Covered By Your Grace"/>
                <a:cs typeface="Covered By Your Grace"/>
                <a:sym typeface="Covered By Your Grace"/>
              </a:rPr>
              <a:t>ext, you may ask yourself when should I plan my adventure? </a:t>
            </a:r>
            <a:endParaRPr sz="2188">
              <a:solidFill>
                <a:srgbClr val="980000"/>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t/>
            </a:r>
            <a:endParaRPr sz="100">
              <a:solidFill>
                <a:srgbClr val="980000"/>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Considering there will be a lot of walking, our team recommends that you plan your trip when you will be the most comfortable to visit.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rPr lang="en" sz="2188">
                <a:solidFill>
                  <a:srgbClr val="24292F"/>
                </a:solidFill>
                <a:highlight>
                  <a:srgbClr val="FFFFFF"/>
                </a:highlight>
                <a:latin typeface="Covered By Your Grace"/>
                <a:ea typeface="Covered By Your Grace"/>
                <a:cs typeface="Covered By Your Grace"/>
                <a:sym typeface="Covered By Your Grace"/>
              </a:rPr>
              <a:t>So, we will provide a table predicting the average maximum temperature, precipitation, snowfall (NYC), and sunlight (London) per month so you can decide the optimal time frame to book your trip!</a:t>
            </a:r>
            <a:endParaRPr sz="700">
              <a:solidFill>
                <a:srgbClr val="24292F"/>
              </a:solidFill>
              <a:highlight>
                <a:srgbClr val="FFFFFF"/>
              </a:highlight>
            </a:endParaRPr>
          </a:p>
        </p:txBody>
      </p:sp>
      <p:pic>
        <p:nvPicPr>
          <p:cNvPr id="89" name="Google Shape;89;p17"/>
          <p:cNvPicPr preferRelativeResize="0"/>
          <p:nvPr/>
        </p:nvPicPr>
        <p:blipFill>
          <a:blip r:embed="rId3">
            <a:alphaModFix/>
          </a:blip>
          <a:stretch>
            <a:fillRect/>
          </a:stretch>
        </p:blipFill>
        <p:spPr>
          <a:xfrm rot="872137">
            <a:off x="6924101" y="-58524"/>
            <a:ext cx="2708324" cy="2708324"/>
          </a:xfrm>
          <a:prstGeom prst="rect">
            <a:avLst/>
          </a:prstGeom>
          <a:noFill/>
          <a:ln>
            <a:noFill/>
          </a:ln>
        </p:spPr>
      </p:pic>
      <p:pic>
        <p:nvPicPr>
          <p:cNvPr id="90" name="Google Shape;90;p17"/>
          <p:cNvPicPr preferRelativeResize="0"/>
          <p:nvPr/>
        </p:nvPicPr>
        <p:blipFill>
          <a:blip r:embed="rId4">
            <a:alphaModFix/>
          </a:blip>
          <a:stretch>
            <a:fillRect/>
          </a:stretch>
        </p:blipFill>
        <p:spPr>
          <a:xfrm rot="-4648458">
            <a:off x="88325" y="3308125"/>
            <a:ext cx="1817474" cy="1618275"/>
          </a:xfrm>
          <a:prstGeom prst="rect">
            <a:avLst/>
          </a:prstGeom>
          <a:noFill/>
          <a:ln>
            <a:noFill/>
          </a:ln>
        </p:spPr>
      </p:pic>
      <p:pic>
        <p:nvPicPr>
          <p:cNvPr id="91" name="Google Shape;91;p17"/>
          <p:cNvPicPr preferRelativeResize="0"/>
          <p:nvPr/>
        </p:nvPicPr>
        <p:blipFill>
          <a:blip r:embed="rId5">
            <a:alphaModFix/>
          </a:blip>
          <a:stretch>
            <a:fillRect/>
          </a:stretch>
        </p:blipFill>
        <p:spPr>
          <a:xfrm>
            <a:off x="2564650" y="3268150"/>
            <a:ext cx="3134200" cy="1666475"/>
          </a:xfrm>
          <a:prstGeom prst="rect">
            <a:avLst/>
          </a:prstGeom>
          <a:noFill/>
          <a:ln>
            <a:noFill/>
          </a:ln>
        </p:spPr>
      </p:pic>
      <p:pic>
        <p:nvPicPr>
          <p:cNvPr id="92" name="Google Shape;92;p17"/>
          <p:cNvPicPr preferRelativeResize="0"/>
          <p:nvPr/>
        </p:nvPicPr>
        <p:blipFill>
          <a:blip r:embed="rId6">
            <a:alphaModFix/>
          </a:blip>
          <a:stretch>
            <a:fillRect/>
          </a:stretch>
        </p:blipFill>
        <p:spPr>
          <a:xfrm>
            <a:off x="87125" y="132973"/>
            <a:ext cx="911500" cy="983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nvSpPr>
        <p:spPr>
          <a:xfrm>
            <a:off x="1335600" y="673925"/>
            <a:ext cx="6224400" cy="347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188">
                <a:solidFill>
                  <a:srgbClr val="980000"/>
                </a:solidFill>
                <a:highlight>
                  <a:srgbClr val="FFFFFF"/>
                </a:highlight>
                <a:latin typeface="Covered By Your Grace"/>
                <a:ea typeface="Covered By Your Grace"/>
                <a:cs typeface="Covered By Your Grace"/>
                <a:sym typeface="Covered By Your Grace"/>
              </a:rPr>
              <a:t>Next, where should you book your hotel?</a:t>
            </a:r>
            <a:endParaRPr sz="2188">
              <a:solidFill>
                <a:srgbClr val="980000"/>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500">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We will provide a map of the city with a layer of hotel </a:t>
            </a:r>
            <a:r>
              <a:rPr lang="en" sz="2188">
                <a:solidFill>
                  <a:srgbClr val="24292F"/>
                </a:solidFill>
                <a:highlight>
                  <a:srgbClr val="FFFFFF"/>
                </a:highlight>
                <a:latin typeface="Covered By Your Grace"/>
                <a:ea typeface="Covered By Your Grace"/>
                <a:cs typeface="Covered By Your Grace"/>
                <a:sym typeface="Covered By Your Grace"/>
              </a:rPr>
              <a:t>accommodations</a:t>
            </a:r>
            <a:r>
              <a:rPr lang="en" sz="2188">
                <a:solidFill>
                  <a:srgbClr val="24292F"/>
                </a:solidFill>
                <a:highlight>
                  <a:srgbClr val="FFFFFF"/>
                </a:highlight>
                <a:latin typeface="Covered By Your Grace"/>
                <a:ea typeface="Covered By Your Grace"/>
                <a:cs typeface="Covered By Your Grace"/>
                <a:sym typeface="Covered By Your Grace"/>
              </a:rPr>
              <a:t> that include not only the location, but the price category, and the average rating.</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sz="700">
              <a:solidFill>
                <a:srgbClr val="24292F"/>
              </a:solidFill>
              <a:highlight>
                <a:srgbClr val="FFFFFF"/>
              </a:highlight>
            </a:endParaRPr>
          </a:p>
        </p:txBody>
      </p:sp>
      <p:pic>
        <p:nvPicPr>
          <p:cNvPr id="98" name="Google Shape;98;p18"/>
          <p:cNvPicPr preferRelativeResize="0"/>
          <p:nvPr/>
        </p:nvPicPr>
        <p:blipFill rotWithShape="1">
          <a:blip r:embed="rId3">
            <a:alphaModFix/>
          </a:blip>
          <a:srcRect b="24611" l="13181" r="14554" t="23770"/>
          <a:stretch/>
        </p:blipFill>
        <p:spPr>
          <a:xfrm>
            <a:off x="2457750" y="1127200"/>
            <a:ext cx="719900" cy="719900"/>
          </a:xfrm>
          <a:prstGeom prst="rect">
            <a:avLst/>
          </a:prstGeom>
          <a:noFill/>
          <a:ln>
            <a:noFill/>
          </a:ln>
        </p:spPr>
      </p:pic>
      <p:pic>
        <p:nvPicPr>
          <p:cNvPr id="99" name="Google Shape;99;p18"/>
          <p:cNvPicPr preferRelativeResize="0"/>
          <p:nvPr/>
        </p:nvPicPr>
        <p:blipFill rotWithShape="1">
          <a:blip r:embed="rId3">
            <a:alphaModFix/>
          </a:blip>
          <a:srcRect b="24611" l="13181" r="14554" t="23770"/>
          <a:stretch/>
        </p:blipFill>
        <p:spPr>
          <a:xfrm>
            <a:off x="3334900" y="1127200"/>
            <a:ext cx="719900" cy="719900"/>
          </a:xfrm>
          <a:prstGeom prst="rect">
            <a:avLst/>
          </a:prstGeom>
          <a:noFill/>
          <a:ln>
            <a:noFill/>
          </a:ln>
        </p:spPr>
      </p:pic>
      <p:pic>
        <p:nvPicPr>
          <p:cNvPr id="100" name="Google Shape;100;p18"/>
          <p:cNvPicPr preferRelativeResize="0"/>
          <p:nvPr/>
        </p:nvPicPr>
        <p:blipFill rotWithShape="1">
          <a:blip r:embed="rId3">
            <a:alphaModFix/>
          </a:blip>
          <a:srcRect b="24611" l="13181" r="14554" t="23770"/>
          <a:stretch/>
        </p:blipFill>
        <p:spPr>
          <a:xfrm>
            <a:off x="4212050" y="1127200"/>
            <a:ext cx="719900" cy="719900"/>
          </a:xfrm>
          <a:prstGeom prst="rect">
            <a:avLst/>
          </a:prstGeom>
          <a:noFill/>
          <a:ln>
            <a:noFill/>
          </a:ln>
        </p:spPr>
      </p:pic>
      <p:pic>
        <p:nvPicPr>
          <p:cNvPr id="101" name="Google Shape;101;p18"/>
          <p:cNvPicPr preferRelativeResize="0"/>
          <p:nvPr/>
        </p:nvPicPr>
        <p:blipFill rotWithShape="1">
          <a:blip r:embed="rId3">
            <a:alphaModFix/>
          </a:blip>
          <a:srcRect b="24611" l="13181" r="14554" t="23770"/>
          <a:stretch/>
        </p:blipFill>
        <p:spPr>
          <a:xfrm>
            <a:off x="5089200" y="1127200"/>
            <a:ext cx="719900" cy="719900"/>
          </a:xfrm>
          <a:prstGeom prst="rect">
            <a:avLst/>
          </a:prstGeom>
          <a:noFill/>
          <a:ln>
            <a:noFill/>
          </a:ln>
        </p:spPr>
      </p:pic>
      <p:pic>
        <p:nvPicPr>
          <p:cNvPr id="102" name="Google Shape;102;p18"/>
          <p:cNvPicPr preferRelativeResize="0"/>
          <p:nvPr/>
        </p:nvPicPr>
        <p:blipFill rotWithShape="1">
          <a:blip r:embed="rId3">
            <a:alphaModFix/>
          </a:blip>
          <a:srcRect b="24611" l="13181" r="14554" t="23770"/>
          <a:stretch/>
        </p:blipFill>
        <p:spPr>
          <a:xfrm>
            <a:off x="5901275" y="1127200"/>
            <a:ext cx="719900" cy="719900"/>
          </a:xfrm>
          <a:prstGeom prst="rect">
            <a:avLst/>
          </a:prstGeom>
          <a:noFill/>
          <a:ln>
            <a:noFill/>
          </a:ln>
        </p:spPr>
      </p:pic>
      <p:pic>
        <p:nvPicPr>
          <p:cNvPr id="103" name="Google Shape;103;p18"/>
          <p:cNvPicPr preferRelativeResize="0"/>
          <p:nvPr/>
        </p:nvPicPr>
        <p:blipFill>
          <a:blip r:embed="rId4">
            <a:alphaModFix/>
          </a:blip>
          <a:stretch>
            <a:fillRect/>
          </a:stretch>
        </p:blipFill>
        <p:spPr>
          <a:xfrm rot="453307">
            <a:off x="7029525" y="2718823"/>
            <a:ext cx="1510600" cy="2528874"/>
          </a:xfrm>
          <a:prstGeom prst="rect">
            <a:avLst/>
          </a:prstGeom>
          <a:noFill/>
          <a:ln>
            <a:noFill/>
          </a:ln>
        </p:spPr>
      </p:pic>
      <p:pic>
        <p:nvPicPr>
          <p:cNvPr id="104" name="Google Shape;104;p18"/>
          <p:cNvPicPr preferRelativeResize="0"/>
          <p:nvPr/>
        </p:nvPicPr>
        <p:blipFill>
          <a:blip r:embed="rId5">
            <a:alphaModFix/>
          </a:blip>
          <a:stretch>
            <a:fillRect/>
          </a:stretch>
        </p:blipFill>
        <p:spPr>
          <a:xfrm>
            <a:off x="7559996" y="3614357"/>
            <a:ext cx="123675" cy="123689"/>
          </a:xfrm>
          <a:prstGeom prst="rect">
            <a:avLst/>
          </a:prstGeom>
          <a:noFill/>
          <a:ln>
            <a:noFill/>
          </a:ln>
        </p:spPr>
      </p:pic>
      <p:pic>
        <p:nvPicPr>
          <p:cNvPr id="105" name="Google Shape;105;p18"/>
          <p:cNvPicPr preferRelativeResize="0"/>
          <p:nvPr/>
        </p:nvPicPr>
        <p:blipFill>
          <a:blip r:embed="rId6">
            <a:alphaModFix/>
          </a:blip>
          <a:stretch>
            <a:fillRect/>
          </a:stretch>
        </p:blipFill>
        <p:spPr>
          <a:xfrm>
            <a:off x="332950" y="173048"/>
            <a:ext cx="1578424" cy="1674051"/>
          </a:xfrm>
          <a:prstGeom prst="rect">
            <a:avLst/>
          </a:prstGeom>
          <a:noFill/>
          <a:ln>
            <a:noFill/>
          </a:ln>
        </p:spPr>
      </p:pic>
      <p:pic>
        <p:nvPicPr>
          <p:cNvPr id="106" name="Google Shape;106;p18"/>
          <p:cNvPicPr preferRelativeResize="0"/>
          <p:nvPr/>
        </p:nvPicPr>
        <p:blipFill>
          <a:blip r:embed="rId7">
            <a:alphaModFix/>
          </a:blip>
          <a:stretch>
            <a:fillRect/>
          </a:stretch>
        </p:blipFill>
        <p:spPr>
          <a:xfrm>
            <a:off x="3252748" y="3376000"/>
            <a:ext cx="2638525" cy="1477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nvSpPr>
        <p:spPr>
          <a:xfrm>
            <a:off x="2842400" y="304500"/>
            <a:ext cx="3116400" cy="497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	</a:t>
            </a:r>
            <a:r>
              <a:rPr lang="en" sz="2188">
                <a:solidFill>
                  <a:srgbClr val="980000"/>
                </a:solidFill>
                <a:highlight>
                  <a:srgbClr val="FFFFFF"/>
                </a:highlight>
                <a:latin typeface="Covered By Your Grace"/>
                <a:ea typeface="Covered By Your Grace"/>
                <a:cs typeface="Covered By Your Grace"/>
                <a:sym typeface="Covered By Your Grace"/>
              </a:rPr>
              <a:t>Itinerary Made Easy</a:t>
            </a:r>
            <a:endParaRPr sz="2188">
              <a:solidFill>
                <a:srgbClr val="980000"/>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t/>
            </a:r>
            <a:endParaRPr sz="188">
              <a:solidFill>
                <a:srgbClr val="24292F"/>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For those who want to make the most out of their trip,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You will have the option to add an additional layer to your city map that group nearby points of interest so that you can optimally create your daily </a:t>
            </a:r>
            <a:r>
              <a:rPr lang="en" sz="2188">
                <a:solidFill>
                  <a:srgbClr val="24292F"/>
                </a:solidFill>
                <a:highlight>
                  <a:srgbClr val="FFFFFF"/>
                </a:highlight>
                <a:latin typeface="Covered By Your Grace"/>
                <a:ea typeface="Covered By Your Grace"/>
                <a:cs typeface="Covered By Your Grace"/>
                <a:sym typeface="Covered By Your Grace"/>
              </a:rPr>
              <a:t>itinerary</a:t>
            </a:r>
            <a:r>
              <a:rPr lang="en" sz="2188">
                <a:solidFill>
                  <a:srgbClr val="24292F"/>
                </a:solidFill>
                <a:highlight>
                  <a:srgbClr val="FFFFFF"/>
                </a:highlight>
                <a:latin typeface="Covered By Your Grace"/>
                <a:ea typeface="Covered By Your Grace"/>
                <a:cs typeface="Covered By Your Grace"/>
                <a:sym typeface="Covered By Your Grace"/>
              </a:rPr>
              <a:t>!</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sz="700">
              <a:solidFill>
                <a:srgbClr val="24292F"/>
              </a:solidFill>
              <a:highlight>
                <a:srgbClr val="FFFFFF"/>
              </a:highlight>
            </a:endParaRPr>
          </a:p>
        </p:txBody>
      </p:sp>
      <p:pic>
        <p:nvPicPr>
          <p:cNvPr id="112" name="Google Shape;112;p19"/>
          <p:cNvPicPr preferRelativeResize="0"/>
          <p:nvPr/>
        </p:nvPicPr>
        <p:blipFill>
          <a:blip r:embed="rId3">
            <a:alphaModFix/>
          </a:blip>
          <a:stretch>
            <a:fillRect/>
          </a:stretch>
        </p:blipFill>
        <p:spPr>
          <a:xfrm rot="-640395">
            <a:off x="51775" y="1221977"/>
            <a:ext cx="2581548" cy="3419502"/>
          </a:xfrm>
          <a:prstGeom prst="rect">
            <a:avLst/>
          </a:prstGeom>
          <a:noFill/>
          <a:ln>
            <a:noFill/>
          </a:ln>
        </p:spPr>
      </p:pic>
      <p:pic>
        <p:nvPicPr>
          <p:cNvPr id="113" name="Google Shape;113;p19"/>
          <p:cNvPicPr preferRelativeResize="0"/>
          <p:nvPr/>
        </p:nvPicPr>
        <p:blipFill>
          <a:blip r:embed="rId4">
            <a:alphaModFix/>
          </a:blip>
          <a:stretch>
            <a:fillRect/>
          </a:stretch>
        </p:blipFill>
        <p:spPr>
          <a:xfrm rot="928078">
            <a:off x="6151975" y="691476"/>
            <a:ext cx="2581547" cy="3419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nvSpPr>
        <p:spPr>
          <a:xfrm>
            <a:off x="504250" y="0"/>
            <a:ext cx="5901300" cy="425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980000"/>
                </a:solidFill>
                <a:highlight>
                  <a:srgbClr val="FFFFFF"/>
                </a:highlight>
                <a:latin typeface="Covered By Your Grace"/>
                <a:ea typeface="Covered By Your Grace"/>
                <a:cs typeface="Covered By Your Grace"/>
                <a:sym typeface="Covered By Your Grace"/>
              </a:rPr>
              <a:t>Do you need to refuel for the day? Or want to add to your cultural culinary experience?</a:t>
            </a:r>
            <a:endParaRPr sz="2188">
              <a:solidFill>
                <a:srgbClr val="980000"/>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t/>
            </a:r>
            <a:endParaRPr sz="500">
              <a:solidFill>
                <a:srgbClr val="24292F"/>
              </a:solidFill>
              <a:highlight>
                <a:srgbClr val="FFFFFF"/>
              </a:highlight>
              <a:latin typeface="Covered By Your Grace"/>
              <a:ea typeface="Covered By Your Grace"/>
              <a:cs typeface="Covered By Your Grace"/>
              <a:sym typeface="Covered By Your Grace"/>
            </a:endParaRPr>
          </a:p>
          <a:p>
            <a:pPr indent="0" lvl="0" marL="0" rtl="0" algn="l">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You will have the option to add yet another layer to our map. This time you can add nearby restaurants that will include their location, the type of restaurant, price category and average rating.</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sz="700">
              <a:solidFill>
                <a:srgbClr val="24292F"/>
              </a:solidFill>
              <a:highlight>
                <a:srgbClr val="FFFFFF"/>
              </a:highlight>
            </a:endParaRPr>
          </a:p>
        </p:txBody>
      </p:sp>
      <p:pic>
        <p:nvPicPr>
          <p:cNvPr id="119" name="Google Shape;119;p20"/>
          <p:cNvPicPr preferRelativeResize="0"/>
          <p:nvPr/>
        </p:nvPicPr>
        <p:blipFill>
          <a:blip r:embed="rId3">
            <a:alphaModFix/>
          </a:blip>
          <a:stretch>
            <a:fillRect/>
          </a:stretch>
        </p:blipFill>
        <p:spPr>
          <a:xfrm rot="-469355">
            <a:off x="104459" y="3378896"/>
            <a:ext cx="2419312" cy="1700233"/>
          </a:xfrm>
          <a:prstGeom prst="rect">
            <a:avLst/>
          </a:prstGeom>
          <a:noFill/>
          <a:ln>
            <a:noFill/>
          </a:ln>
        </p:spPr>
      </p:pic>
      <p:pic>
        <p:nvPicPr>
          <p:cNvPr id="120" name="Google Shape;120;p20"/>
          <p:cNvPicPr preferRelativeResize="0"/>
          <p:nvPr/>
        </p:nvPicPr>
        <p:blipFill>
          <a:blip r:embed="rId4">
            <a:alphaModFix/>
          </a:blip>
          <a:stretch>
            <a:fillRect/>
          </a:stretch>
        </p:blipFill>
        <p:spPr>
          <a:xfrm rot="363997">
            <a:off x="6524115" y="34780"/>
            <a:ext cx="2397117" cy="2370739"/>
          </a:xfrm>
          <a:prstGeom prst="rect">
            <a:avLst/>
          </a:prstGeom>
          <a:noFill/>
          <a:ln>
            <a:noFill/>
          </a:ln>
        </p:spPr>
      </p:pic>
      <p:pic>
        <p:nvPicPr>
          <p:cNvPr id="121" name="Google Shape;121;p20"/>
          <p:cNvPicPr preferRelativeResize="0"/>
          <p:nvPr/>
        </p:nvPicPr>
        <p:blipFill>
          <a:blip r:embed="rId5">
            <a:alphaModFix/>
          </a:blip>
          <a:stretch>
            <a:fillRect/>
          </a:stretch>
        </p:blipFill>
        <p:spPr>
          <a:xfrm>
            <a:off x="5115025" y="3093063"/>
            <a:ext cx="2936000" cy="194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nvSpPr>
        <p:spPr>
          <a:xfrm>
            <a:off x="178100" y="886600"/>
            <a:ext cx="7536600" cy="52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188">
                <a:solidFill>
                  <a:srgbClr val="24292F"/>
                </a:solidFill>
                <a:highlight>
                  <a:srgbClr val="FFFFFF"/>
                </a:highlight>
                <a:latin typeface="Covered By Your Grace"/>
                <a:ea typeface="Covered By Your Grace"/>
                <a:cs typeface="Covered By Your Grace"/>
                <a:sym typeface="Covered By Your Grace"/>
              </a:rPr>
              <a:t>     </a:t>
            </a:r>
            <a:r>
              <a:rPr lang="en" sz="2188">
                <a:solidFill>
                  <a:srgbClr val="980000"/>
                </a:solidFill>
                <a:highlight>
                  <a:srgbClr val="FFFFFF"/>
                </a:highlight>
                <a:latin typeface="Covered By Your Grace"/>
                <a:ea typeface="Covered By Your Grace"/>
                <a:cs typeface="Covered By Your Grace"/>
                <a:sym typeface="Covered By Your Grace"/>
              </a:rPr>
              <a:t>So, now that you have an ideal itinerary go book your trip!</a:t>
            </a:r>
            <a:endParaRPr>
              <a:solidFill>
                <a:srgbClr val="980000"/>
              </a:solidFill>
            </a:endParaRPr>
          </a:p>
        </p:txBody>
      </p:sp>
      <p:pic>
        <p:nvPicPr>
          <p:cNvPr id="127" name="Google Shape;127;p21"/>
          <p:cNvPicPr preferRelativeResize="0"/>
          <p:nvPr/>
        </p:nvPicPr>
        <p:blipFill>
          <a:blip r:embed="rId3">
            <a:alphaModFix/>
          </a:blip>
          <a:stretch>
            <a:fillRect/>
          </a:stretch>
        </p:blipFill>
        <p:spPr>
          <a:xfrm>
            <a:off x="277600" y="1648200"/>
            <a:ext cx="5860500" cy="3310825"/>
          </a:xfrm>
          <a:prstGeom prst="rect">
            <a:avLst/>
          </a:prstGeom>
          <a:noFill/>
          <a:ln>
            <a:noFill/>
          </a:ln>
        </p:spPr>
      </p:pic>
      <p:pic>
        <p:nvPicPr>
          <p:cNvPr id="128" name="Google Shape;128;p21"/>
          <p:cNvPicPr preferRelativeResize="0"/>
          <p:nvPr/>
        </p:nvPicPr>
        <p:blipFill>
          <a:blip r:embed="rId4">
            <a:alphaModFix/>
          </a:blip>
          <a:stretch>
            <a:fillRect/>
          </a:stretch>
        </p:blipFill>
        <p:spPr>
          <a:xfrm>
            <a:off x="6565581" y="56825"/>
            <a:ext cx="2378289" cy="5143501"/>
          </a:xfrm>
          <a:prstGeom prst="rect">
            <a:avLst/>
          </a:prstGeom>
          <a:noFill/>
          <a:ln>
            <a:noFill/>
          </a:ln>
        </p:spPr>
      </p:pic>
      <p:pic>
        <p:nvPicPr>
          <p:cNvPr id="129" name="Google Shape;129;p21"/>
          <p:cNvPicPr preferRelativeResize="0"/>
          <p:nvPr/>
        </p:nvPicPr>
        <p:blipFill>
          <a:blip r:embed="rId5">
            <a:alphaModFix/>
          </a:blip>
          <a:stretch>
            <a:fillRect/>
          </a:stretch>
        </p:blipFill>
        <p:spPr>
          <a:xfrm>
            <a:off x="7488750" y="1263675"/>
            <a:ext cx="1160876" cy="862451"/>
          </a:xfrm>
          <a:prstGeom prst="rect">
            <a:avLst/>
          </a:prstGeom>
          <a:noFill/>
          <a:ln>
            <a:noFill/>
          </a:ln>
        </p:spPr>
      </p:pic>
      <p:pic>
        <p:nvPicPr>
          <p:cNvPr id="130" name="Google Shape;130;p21"/>
          <p:cNvPicPr preferRelativeResize="0"/>
          <p:nvPr/>
        </p:nvPicPr>
        <p:blipFill>
          <a:blip r:embed="rId6">
            <a:alphaModFix/>
          </a:blip>
          <a:stretch>
            <a:fillRect/>
          </a:stretch>
        </p:blipFill>
        <p:spPr>
          <a:xfrm>
            <a:off x="8231500" y="668775"/>
            <a:ext cx="1217274" cy="4128075"/>
          </a:xfrm>
          <a:prstGeom prst="rect">
            <a:avLst/>
          </a:prstGeom>
          <a:noFill/>
          <a:ln>
            <a:noFill/>
          </a:ln>
        </p:spPr>
      </p:pic>
      <p:pic>
        <p:nvPicPr>
          <p:cNvPr id="131" name="Google Shape;131;p21"/>
          <p:cNvPicPr preferRelativeResize="0"/>
          <p:nvPr/>
        </p:nvPicPr>
        <p:blipFill>
          <a:blip r:embed="rId7">
            <a:alphaModFix/>
          </a:blip>
          <a:stretch>
            <a:fillRect/>
          </a:stretch>
        </p:blipFill>
        <p:spPr>
          <a:xfrm>
            <a:off x="817050" y="1989924"/>
            <a:ext cx="733925" cy="245551"/>
          </a:xfrm>
          <a:prstGeom prst="rect">
            <a:avLst/>
          </a:prstGeom>
          <a:noFill/>
          <a:ln>
            <a:noFill/>
          </a:ln>
        </p:spPr>
      </p:pic>
      <p:pic>
        <p:nvPicPr>
          <p:cNvPr id="132" name="Google Shape;132;p21"/>
          <p:cNvPicPr preferRelativeResize="0"/>
          <p:nvPr/>
        </p:nvPicPr>
        <p:blipFill>
          <a:blip r:embed="rId8">
            <a:alphaModFix/>
          </a:blip>
          <a:stretch>
            <a:fillRect/>
          </a:stretch>
        </p:blipFill>
        <p:spPr>
          <a:xfrm>
            <a:off x="7714700" y="4457138"/>
            <a:ext cx="1514552" cy="582750"/>
          </a:xfrm>
          <a:prstGeom prst="rect">
            <a:avLst/>
          </a:prstGeom>
          <a:noFill/>
          <a:ln>
            <a:noFill/>
          </a:ln>
        </p:spPr>
      </p:pic>
      <p:pic>
        <p:nvPicPr>
          <p:cNvPr id="133" name="Google Shape;133;p21"/>
          <p:cNvPicPr preferRelativeResize="0"/>
          <p:nvPr/>
        </p:nvPicPr>
        <p:blipFill>
          <a:blip r:embed="rId9">
            <a:alphaModFix/>
          </a:blip>
          <a:stretch>
            <a:fillRect/>
          </a:stretch>
        </p:blipFill>
        <p:spPr>
          <a:xfrm>
            <a:off x="5555725" y="4603599"/>
            <a:ext cx="733926" cy="483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